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y="5143500" cx="9144000"/>
  <p:notesSz cx="6858000" cy="9144000"/>
  <p:embeddedFontLst>
    <p:embeddedFont>
      <p:font typeface="Roboto"/>
      <p:regular r:id="rId97"/>
      <p:bold r:id="rId98"/>
      <p:italic r:id="rId99"/>
      <p:boldItalic r:id="rId100"/>
    </p:embeddedFont>
    <p:embeddedFont>
      <p:font typeface="Lexend"/>
      <p:regular r:id="rId101"/>
      <p:bold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2" Type="http://schemas.openxmlformats.org/officeDocument/2006/relationships/font" Target="fonts/Lexend-bold.fntdata"/><Relationship Id="rId101" Type="http://schemas.openxmlformats.org/officeDocument/2006/relationships/font" Target="fonts/Lexend-regular.fntdata"/><Relationship Id="rId100" Type="http://schemas.openxmlformats.org/officeDocument/2006/relationships/font" Target="fonts/Roboto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Roboto-regular.fntdata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font" Target="fonts/Roboto-italic.fntdata"/><Relationship Id="rId10" Type="http://schemas.openxmlformats.org/officeDocument/2006/relationships/slide" Target="slides/slide5.xml"/><Relationship Id="rId98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c89b1ab6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8c89b1ab6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c89b1ab6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c89b1ab6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8c89b1ab6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8c89b1ab6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8c89b1ab6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8c89b1ab6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c89b1ab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c89b1ab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c89b1ab6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c89b1ab6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c89b1ab6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c89b1ab6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c89b1ab6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8c89b1ab6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8c52d6b958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8c52d6b958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c89b1ab6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c89b1ab6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cb06b36d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cb06b36d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c52d6b958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c52d6b958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8c89b1ab6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8c89b1ab6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8c52d6b958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8c52d6b958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c52d6b958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8c52d6b958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c52d6b958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c52d6b958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8c52d6b958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8c52d6b958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8c52d6b958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8c52d6b958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c89b1ab6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c89b1ab6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8c89b1ab6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8c89b1ab6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c52d6b958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8c52d6b958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c52d6b958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8c52d6b958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c52d6b958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8c52d6b958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8c89b1ab6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8c89b1ab6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c52d6b958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8c52d6b958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cbe3d34d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8cbe3d34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c52d6b958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8c52d6b958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c52d6b958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8c52d6b958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8c52d6b958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8c52d6b958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c52d6b958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8c52d6b958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c52d6b958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c52d6b958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c52d6b958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c52d6b958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c52d6b958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c52d6b958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c52d6b958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c52d6b958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c52d6b958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8c52d6b958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c52d6b958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8c52d6b958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8c52d6b958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8c52d6b958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c89b1ab6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c89b1ab6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c52d6b958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8c52d6b958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c52d6b958_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c52d6b958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cbe3d34d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cbe3d34d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c52d6b958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8c52d6b958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c52d6b958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8c52d6b958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c52d6b958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c52d6b958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8c52d6b958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8c52d6b958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8c52d6b958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8c52d6b958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8c52d6b958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8c52d6b958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8c52d6b958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8c52d6b958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c52d6b958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8c52d6b958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c52d6b958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8c52d6b958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8c52d6b958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8c52d6b958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8c52d6b958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8c52d6b958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8c52d6b958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8c52d6b958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c52d6b958_1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8c52d6b958_1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c52d6b958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8c52d6b958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c52d6b958_1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8c52d6b958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8cbe3d34d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8cbe3d34d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c52d6b958_1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8c52d6b958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8c52d6b958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8c52d6b958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8cb06b36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8cb06b36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8cb06b36d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8cb06b36d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8cb06b36d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8cb06b36d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8cb06b36d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8cb06b36d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cb06b36d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8cb06b36d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8cb06b36d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8cb06b36d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c52d6b958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c52d6b958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8cb06b36d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8cb06b36d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cb06b36d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8cb06b36d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8cb06b36d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8cb06b36d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8cb06b36d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8cb06b36d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8cb06b36d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8cb06b36d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cb06b36d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8cb06b36d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cb06b36d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8cb06b36d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8cb06b36d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8cb06b36d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8cb06b36d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8cb06b36d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8cb06b36d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8cb06b36d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c89b1ab6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c89b1ab6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8cb06b36d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8cb06b36d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8cb06b36d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8cb06b36d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cb06b36dd_4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cb06b36dd_4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8cb06b36d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8cb06b36d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8cb06b36d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8cb06b36d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8cb06b36d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8cb06b36d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8cb06b36d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8cb06b36d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8cb06b36d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8cb06b36d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8cb06b36d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8cb06b36d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8cb06b36d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8cb06b36d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c89b1ab6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c89b1ab6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8cb06b36d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8cb06b36d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8cbe3d34d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8cbe3d34d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0" y="1472450"/>
            <a:ext cx="8520600" cy="17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rgbClr val="202124"/>
                </a:solidFill>
                <a:latin typeface="Impact"/>
                <a:ea typeface="Impact"/>
                <a:cs typeface="Impact"/>
                <a:sym typeface="Impact"/>
              </a:rPr>
              <a:t>Introduction to anatomy</a:t>
            </a:r>
            <a:endParaRPr b="1" sz="5600">
              <a:solidFill>
                <a:srgbClr val="20212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156650" y="143600"/>
            <a:ext cx="8675700" cy="4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c.Medial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d.Lateral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e.Superficial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f.Deep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g.Ipsilateral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h.Contralateral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i.Palmar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j.Cranial/cephalic/rostral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k.Caudal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0" y="-52225"/>
            <a:ext cx="8832300" cy="46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5.Terms of Movement: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a.Gliding movement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b.Angular movement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 i.Flexion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 ii.Extension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 iii.Abduction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 iv.Adduction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/>
              <a:t> v.Circumduction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/>
              <a:t> vi.Lateral flexion</a:t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143600" y="52225"/>
            <a:ext cx="8688600" cy="45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6.Rotation: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a.Medial Rotation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b.Lateral Rotation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/>
              <a:t>7.Special Movement: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a</a:t>
            </a:r>
            <a:r>
              <a:rPr lang="en" sz="1900"/>
              <a:t>. </a:t>
            </a:r>
            <a:r>
              <a:rPr lang="en" sz="1900"/>
              <a:t>pronation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b.Supination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c.Opposition of thumb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d.Circumduction of thumb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e.Dorsiflexion of foot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f.Plantar flexion of foot</a:t>
            </a:r>
            <a:endParaRPr sz="1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143600" y="78325"/>
            <a:ext cx="8688600" cy="4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g.Inversion of foot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h.Eversion of foot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i.Protraction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j.Retraction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76975" y="78325"/>
            <a:ext cx="85206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</a:t>
            </a:r>
            <a:r>
              <a:rPr b="1" lang="en" sz="4000"/>
              <a:t> </a:t>
            </a:r>
            <a:r>
              <a:rPr b="1" lang="en" sz="2700">
                <a:solidFill>
                  <a:srgbClr val="000000"/>
                </a:solidFill>
              </a:rPr>
              <a:t>ANATOMICAL POSITION</a:t>
            </a:r>
            <a:endParaRPr b="1" sz="2700">
              <a:solidFill>
                <a:srgbClr val="000000"/>
              </a:solidFill>
            </a:endParaRPr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070475"/>
            <a:ext cx="8520600" cy="34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person with following characteristics is said to be in anatomical position: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a.Standing straight with eyes looking forwards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b.Both arms by the side of body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c.Palms facing forwards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d.Both feet together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0" l="0" r="0" t="21844"/>
          <a:stretch/>
        </p:blipFill>
        <p:spPr>
          <a:xfrm>
            <a:off x="4669025" y="1897950"/>
            <a:ext cx="4474976" cy="302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6234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</a:t>
            </a:r>
            <a:r>
              <a:rPr b="1" lang="en" sz="3666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000000"/>
                </a:solidFill>
              </a:rPr>
              <a:t>FUNDAMENTAL POSITION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509125" y="1201025"/>
            <a:ext cx="8394000" cy="36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202124"/>
                </a:solidFill>
                <a:highlight>
                  <a:schemeClr val="lt1"/>
                </a:highlight>
              </a:rPr>
              <a:t>It is same as the anatomical position except that the palms of the hand face the sides of body.This position is often used in </a:t>
            </a:r>
            <a:r>
              <a:rPr lang="en" sz="1900">
                <a:solidFill>
                  <a:srgbClr val="202124"/>
                </a:solidFill>
                <a:highlight>
                  <a:schemeClr val="lt1"/>
                </a:highlight>
              </a:rPr>
              <a:t>discussing</a:t>
            </a:r>
            <a:r>
              <a:rPr lang="en" sz="1900">
                <a:solidFill>
                  <a:srgbClr val="202124"/>
                </a:solidFill>
                <a:highlight>
                  <a:schemeClr val="lt1"/>
                </a:highlight>
              </a:rPr>
              <a:t> rotation of upper limbs such as pronation and supination.</a:t>
            </a:r>
            <a:endParaRPr sz="19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	 </a:t>
            </a:r>
            <a:r>
              <a:rPr b="1" lang="en">
                <a:solidFill>
                  <a:srgbClr val="000000"/>
                </a:solidFill>
              </a:rPr>
              <a:t>SUPINE POSITION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017800"/>
            <a:ext cx="85206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Person lying on his/her back ,arms by side,palms facing upwards and feet put together.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                     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  		 	 </a:t>
            </a:r>
            <a:r>
              <a:rPr b="1" lang="en" sz="2400"/>
              <a:t> </a:t>
            </a:r>
            <a:r>
              <a:rPr b="1" lang="en" sz="2700">
                <a:solidFill>
                  <a:srgbClr val="000000"/>
                </a:solidFill>
              </a:rPr>
              <a:t>PRONE POSITION</a:t>
            </a:r>
            <a:endParaRPr b="1" sz="2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Person lying on his/her face,chest and </a:t>
            </a:r>
            <a:r>
              <a:rPr lang="en" sz="1900">
                <a:solidFill>
                  <a:srgbClr val="000000"/>
                </a:solidFill>
              </a:rPr>
              <a:t>abdomen</a:t>
            </a:r>
            <a:r>
              <a:rPr lang="en" sz="1900">
                <a:solidFill>
                  <a:srgbClr val="000000"/>
                </a:solidFill>
              </a:rPr>
              <a:t>.</a:t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</a:t>
            </a:r>
            <a:r>
              <a:rPr b="1" lang="en" sz="3222">
                <a:solidFill>
                  <a:srgbClr val="000000"/>
                </a:solidFill>
              </a:rPr>
              <a:t>LITHOTOMY POSITION</a:t>
            </a:r>
            <a:endParaRPr b="1" sz="3222">
              <a:solidFill>
                <a:srgbClr val="000000"/>
              </a:solidFill>
            </a:endParaRPr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208875" y="1253250"/>
            <a:ext cx="8780100" cy="3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The lithotomy position is similar to the supine position of the body when the patient is face-up ,arms to the sides ,bt the legs are separated ,raised, and supported in a boot -style leg holder or stirrup-style position</a:t>
            </a:r>
            <a:r>
              <a:rPr lang="en" sz="2700">
                <a:solidFill>
                  <a:srgbClr val="000000"/>
                </a:solidFill>
              </a:rPr>
              <a:t> </a:t>
            </a:r>
            <a:r>
              <a:rPr lang="en" sz="2200"/>
              <a:t>.</a:t>
            </a:r>
            <a:endParaRPr sz="2200"/>
          </a:p>
        </p:txBody>
      </p:sp>
      <p:pic>
        <p:nvPicPr>
          <p:cNvPr id="174" name="Google Shape;174;p29"/>
          <p:cNvPicPr preferRelativeResize="0"/>
          <p:nvPr/>
        </p:nvPicPr>
        <p:blipFill rotWithShape="1">
          <a:blip r:embed="rId3">
            <a:alphaModFix/>
          </a:blip>
          <a:srcRect b="23276" l="10751" r="9312" t="5584"/>
          <a:stretch/>
        </p:blipFill>
        <p:spPr>
          <a:xfrm>
            <a:off x="2088875" y="2489000"/>
            <a:ext cx="4222602" cy="21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RECUMBENT POSITION </a:t>
            </a:r>
            <a:endParaRPr b="1" sz="3222">
              <a:solidFill>
                <a:srgbClr val="000000"/>
              </a:solidFill>
            </a:endParaRPr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0" y="1226675"/>
            <a:ext cx="9144000" cy="4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Lying down.</a:t>
            </a:r>
            <a:endParaRPr sz="2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875"/>
            <a:ext cx="8520599" cy="488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442"/>
              <a:buFont typeface="Arial"/>
              <a:buNone/>
            </a:pPr>
            <a:r>
              <a:t/>
            </a:r>
            <a:endParaRPr sz="3042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3442"/>
              <a:buFont typeface="Arial"/>
              <a:buNone/>
            </a:pPr>
            <a:r>
              <a:rPr lang="en" sz="3042">
                <a:solidFill>
                  <a:schemeClr val="dk2"/>
                </a:solidFill>
              </a:rPr>
              <a:t>Anatomy is the science that deals with the structure of human body. The term ‘anatomy’ is derived from a Greek word “anatome” meaning cutting up. The term ‘dissecare’ is Latin equivalent of anatome.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Planes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0" y="1227125"/>
            <a:ext cx="9144000" cy="37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53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a)</a:t>
            </a:r>
            <a:r>
              <a:rPr b="1" lang="en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Mid- saggital / Median plane:</a:t>
            </a:r>
            <a:r>
              <a:rPr lang="en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plane divides the body into equal right and left portions.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b)sagittal(Longitudinal plane):</a:t>
            </a:r>
            <a:r>
              <a:rPr lang="en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plane separates the left and right sides of the body. It is parallel to the median plane.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c) Coronal (Frontal) plane:</a:t>
            </a:r>
            <a:endParaRPr b="1"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separates the front (anterior) and back (posterior) of the body.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1" lang="en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Transverse (Horizontal) plane:</a:t>
            </a:r>
            <a:endParaRPr b="1"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This separates the upper (superior) and lower (inferior) halves of the body. It is at right angle to both saggital and coronal planes.</a:t>
            </a:r>
            <a:endParaRPr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1905975" y="-100"/>
            <a:ext cx="55221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3">
            <a:alphaModFix/>
          </a:blip>
          <a:srcRect b="0" l="497" r="0" t="0"/>
          <a:stretch/>
        </p:blipFill>
        <p:spPr>
          <a:xfrm>
            <a:off x="44925" y="67375"/>
            <a:ext cx="9043325" cy="486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678850" y="391625"/>
            <a:ext cx="77673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990"/>
              <a:buNone/>
            </a:pPr>
            <a:r>
              <a:rPr b="1" lang="en" sz="342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Directional terms</a:t>
            </a:r>
            <a:endParaRPr b="1" sz="34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312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•Anterior/ Ventral :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nearer to or at a front of body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•Posterior/ Dorsal : 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nearer to or at the back of a body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•Medial : 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plane close to the median plane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•Lateral : 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plane away from median plane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•Ipsilateral : 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the same side of body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•Palmar : 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 of palm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•Superior/ Cranial / Cephalic / Rostral : 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towards the upper part/ head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•Inferior/ Caudal : </a:t>
            </a:r>
            <a:r>
              <a:rPr lang="en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away from head; toward the tail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468350" y="1880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>
                <a:solidFill>
                  <a:srgbClr val="000000"/>
                </a:solidFill>
              </a:rPr>
              <a:t>                  </a:t>
            </a:r>
            <a:r>
              <a:rPr b="1" lang="en">
                <a:solidFill>
                  <a:srgbClr val="000000"/>
                </a:solidFill>
              </a:rPr>
              <a:t>Terms of movement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468350" y="795875"/>
            <a:ext cx="8520600" cy="3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496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0"/>
              <a:buAutoNum type="alphaUcPeriod"/>
            </a:pPr>
            <a:r>
              <a:rPr b="1" lang="en" sz="2390">
                <a:solidFill>
                  <a:srgbClr val="000000"/>
                </a:solidFill>
              </a:rPr>
              <a:t>Gliding movement:</a:t>
            </a:r>
            <a:r>
              <a:rPr lang="en" sz="1990">
                <a:solidFill>
                  <a:srgbClr val="000000"/>
                </a:solidFill>
              </a:rPr>
              <a:t> </a:t>
            </a:r>
            <a:endParaRPr sz="199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rPr lang="en" sz="1900"/>
              <a:t>Relatively flat surfaces move back and forth and from side to side with respect to one another. Eg.movement between carpal bones.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989"/>
          </a:p>
        </p:txBody>
      </p:sp>
      <p:pic>
        <p:nvPicPr>
          <p:cNvPr id="212" name="Google Shape;212;p35"/>
          <p:cNvPicPr preferRelativeResize="0"/>
          <p:nvPr/>
        </p:nvPicPr>
        <p:blipFill rotWithShape="1">
          <a:blip r:embed="rId3">
            <a:alphaModFix/>
          </a:blip>
          <a:srcRect b="7539" l="18108" r="17788" t="11304"/>
          <a:stretch/>
        </p:blipFill>
        <p:spPr>
          <a:xfrm>
            <a:off x="2425750" y="2212375"/>
            <a:ext cx="3943676" cy="25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Names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b="1" lang="en"/>
              <a:t>Axial region: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axial region includes the head, neck, and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trunk which comprise the main vertical 			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axis of our body 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lphaLcParenR"/>
            </a:pPr>
            <a:r>
              <a:rPr b="1" lang="en"/>
              <a:t>Appendicular region</a:t>
            </a:r>
            <a:r>
              <a:rPr lang="en"/>
              <a:t> 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limbs, or appendages, attach to the body’s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axis  and make up the appendicular region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of our body.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 rotWithShape="1">
          <a:blip r:embed="rId3">
            <a:alphaModFix/>
          </a:blip>
          <a:srcRect b="1136" l="-3110" r="3110" t="0"/>
          <a:stretch/>
        </p:blipFill>
        <p:spPr>
          <a:xfrm>
            <a:off x="5584225" y="56150"/>
            <a:ext cx="3512350" cy="48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11700" y="143600"/>
            <a:ext cx="8520600" cy="4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90">
                <a:solidFill>
                  <a:schemeClr val="accent4"/>
                </a:solidFill>
              </a:rPr>
              <a:t>B. </a:t>
            </a:r>
            <a:r>
              <a:rPr lang="en" sz="1990">
                <a:solidFill>
                  <a:schemeClr val="accent4"/>
                </a:solidFill>
              </a:rPr>
              <a:t>Angular movement:</a:t>
            </a:r>
            <a:endParaRPr sz="1990">
              <a:solidFill>
                <a:schemeClr val="accent4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Angle between articulating bone decreases or increases as: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AutoNum type="alphaLcPeriod"/>
            </a:pPr>
            <a:r>
              <a:rPr b="1" lang="en" sz="1900"/>
              <a:t>Flexion </a:t>
            </a:r>
            <a:r>
              <a:rPr lang="en" sz="1900"/>
              <a:t>– Making a decrease in angle between articulating bones and flexor surfaces  Eg, in elbow joint, when front of arm and forearm are opposed to each other..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b="1" lang="en" sz="1900"/>
              <a:t>Extension</a:t>
            </a:r>
            <a:r>
              <a:rPr lang="en" sz="1900"/>
              <a:t> – Making an increase in angle between articulating bones and extensor or dorsal surfaces in as much approximation as possible. Eg; straighten arm and forearm at elbow joint.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b="1" lang="en" sz="1900"/>
              <a:t>Lateral Flexion</a:t>
            </a:r>
            <a:r>
              <a:rPr lang="en" sz="1900"/>
              <a:t> - Movement of trunk sideways to right/ left as waist.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lphaLcPeriod"/>
            </a:pPr>
            <a:r>
              <a:rPr b="1" lang="en" sz="1900"/>
              <a:t> Abduction</a:t>
            </a:r>
            <a:r>
              <a:rPr lang="en" sz="1900"/>
              <a:t>  – Moving away from midline of the body 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To “take away”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82775"/>
            <a:ext cx="8520600" cy="44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</a:t>
            </a:r>
            <a:r>
              <a:rPr b="1" lang="en"/>
              <a:t>.</a:t>
            </a:r>
            <a:r>
              <a:rPr b="1" lang="en" sz="1900"/>
              <a:t> </a:t>
            </a:r>
            <a:r>
              <a:rPr b="1" lang="en" sz="1900"/>
              <a:t>Adduction</a:t>
            </a:r>
            <a:r>
              <a:rPr lang="en" sz="1900"/>
              <a:t>  – Moving towards the midline of body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                    – To “add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f. Ci</a:t>
            </a:r>
            <a:r>
              <a:rPr b="1" lang="en" sz="1900"/>
              <a:t>rcumduction</a:t>
            </a:r>
            <a:r>
              <a:rPr lang="en" sz="1900"/>
              <a:t> </a:t>
            </a:r>
            <a:r>
              <a:rPr lang="en" sz="1900"/>
              <a:t>- Movement of distal part of body in circle with combination of extension, abduction, flexion and adduction in a sequenc</a:t>
            </a:r>
            <a:r>
              <a:rPr lang="en"/>
              <a:t>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" y="2098425"/>
            <a:ext cx="4081177" cy="282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950" y="2098425"/>
            <a:ext cx="3990100" cy="28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 rotWithShape="1">
          <a:blip r:embed="rId3">
            <a:alphaModFix/>
          </a:blip>
          <a:srcRect b="9633" l="0" r="0" t="0"/>
          <a:stretch/>
        </p:blipFill>
        <p:spPr>
          <a:xfrm>
            <a:off x="0" y="176100"/>
            <a:ext cx="9143999" cy="425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         </a:t>
            </a:r>
            <a:r>
              <a:rPr b="1" lang="en">
                <a:solidFill>
                  <a:srgbClr val="000000"/>
                </a:solidFill>
              </a:rPr>
              <a:t>ROTATION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195825" y="926875"/>
            <a:ext cx="8636400" cy="36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 bone revolves around its own longitudinal axis.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a</a:t>
            </a:r>
            <a:r>
              <a:rPr b="1" lang="en" sz="1900"/>
              <a:t>.Medial rotation:</a:t>
            </a:r>
            <a:r>
              <a:rPr lang="en" sz="1900"/>
              <a:t>Anterior surface of bone of imb is turned towards midline.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/>
              <a:t>b.Lateral rotation:</a:t>
            </a:r>
            <a:r>
              <a:rPr lang="en" sz="1900"/>
              <a:t>Anterior surface of bone of limb is turned away from midline.</a:t>
            </a:r>
            <a:endParaRPr sz="1900"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6225"/>
            <a:ext cx="3864149" cy="23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075" y="2456225"/>
            <a:ext cx="4104925" cy="23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MOVEMENTS</a:t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■</a:t>
            </a:r>
            <a:r>
              <a:rPr b="1" lang="en" sz="2050"/>
              <a:t>Supination </a:t>
            </a:r>
            <a:r>
              <a:rPr lang="en" sz="2050"/>
              <a:t>– Rotating hand/forearm laterally 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/>
              <a:t>                       – “hold the soup” 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/>
              <a:t>■ </a:t>
            </a:r>
            <a:r>
              <a:rPr b="1" lang="en" sz="2050"/>
              <a:t>Pronation </a:t>
            </a:r>
            <a:r>
              <a:rPr lang="en" sz="2050"/>
              <a:t>– Rotating hand/forearm medially 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/>
              <a:t>                      – “pour the soup”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/>
              <a:t>■ </a:t>
            </a:r>
            <a:r>
              <a:rPr b="1" lang="en" sz="2050"/>
              <a:t>Plantarflexion </a:t>
            </a:r>
            <a:r>
              <a:rPr lang="en" sz="2050"/>
              <a:t>– Point toes/foot downward 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/>
              <a:t>                             – “stand on tip toes”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50"/>
              <a:t> ■ </a:t>
            </a:r>
            <a:r>
              <a:rPr b="1" lang="en" sz="2050"/>
              <a:t>Dorsiflexion </a:t>
            </a:r>
            <a:r>
              <a:rPr lang="en" sz="2050"/>
              <a:t>– Point toes/foot upward</a:t>
            </a:r>
            <a:endParaRPr sz="20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50"/>
              <a:t>                           – “foot off the gas pedal</a:t>
            </a:r>
            <a:endParaRPr sz="20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</a:t>
            </a:r>
            <a:r>
              <a:rPr b="1" lang="en" sz="4444"/>
              <a:t>HISTORY</a:t>
            </a:r>
            <a:endParaRPr b="1" sz="4444"/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Father/founder of anatomy-	</a:t>
            </a:r>
            <a:r>
              <a:rPr b="1" lang="en" sz="1900" u="sng"/>
              <a:t>Herophilus</a:t>
            </a:r>
            <a:endParaRPr b="1" sz="19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Founder of Modern Human Anatomy-Andreas Vesalius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Father of Histology-Marcello Malphigi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Father of Medicine-Hippocrates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/>
              <a:t>Father of Genetics-Gregor Johann Mendel</a:t>
            </a:r>
            <a:endParaRPr b="1" sz="1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311700" y="221925"/>
            <a:ext cx="8709000" cy="43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■Protraction </a:t>
            </a:r>
            <a:r>
              <a:rPr lang="en" sz="1900"/>
              <a:t>– Moving forward on plane parallel to ground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■ </a:t>
            </a:r>
            <a:r>
              <a:rPr b="1" lang="en" sz="1900"/>
              <a:t>Retraction </a:t>
            </a:r>
            <a:r>
              <a:rPr lang="en" sz="1900"/>
              <a:t>– Moving backward on plane parallel to ground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■</a:t>
            </a:r>
            <a:r>
              <a:rPr b="1" lang="en" sz="1900"/>
              <a:t>Opposition of thumb </a:t>
            </a:r>
            <a:r>
              <a:rPr lang="en" sz="1900"/>
              <a:t>-   When tip of thumb touches the tips of any fingers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■ </a:t>
            </a:r>
            <a:r>
              <a:rPr b="1" lang="en" sz="1900"/>
              <a:t>Circumduction of thumb:</a:t>
            </a:r>
            <a:r>
              <a:rPr lang="en" sz="1900"/>
              <a:t> Movements of thumb with extension, abduction, flexion and extension in sequence.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■ </a:t>
            </a:r>
            <a:r>
              <a:rPr b="1" lang="en" sz="1900"/>
              <a:t>Inversion of foot </a:t>
            </a:r>
            <a:r>
              <a:rPr lang="en" sz="1900"/>
              <a:t>- When medial border of foot is raised from ground and sole of foot faces medially.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■ </a:t>
            </a:r>
            <a:r>
              <a:rPr b="1" lang="en" sz="1900"/>
              <a:t>Eversion of foot</a:t>
            </a:r>
            <a:r>
              <a:rPr lang="en" sz="1900"/>
              <a:t>- When lateral border of foot is raised from ground and </a:t>
            </a:r>
            <a:r>
              <a:rPr lang="en" sz="1900"/>
              <a:t>sole</a:t>
            </a:r>
            <a:r>
              <a:rPr lang="en" sz="1900"/>
              <a:t> faces laterally.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3"/>
          <p:cNvPicPr preferRelativeResize="0"/>
          <p:nvPr/>
        </p:nvPicPr>
        <p:blipFill rotWithShape="1">
          <a:blip r:embed="rId3">
            <a:alphaModFix/>
          </a:blip>
          <a:srcRect b="-4799" l="0" r="0" t="0"/>
          <a:stretch/>
        </p:blipFill>
        <p:spPr>
          <a:xfrm>
            <a:off x="-134750" y="0"/>
            <a:ext cx="9144001" cy="53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0" y="0"/>
            <a:ext cx="9144000" cy="50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                                        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5700">
                <a:solidFill>
                  <a:srgbClr val="000000"/>
                </a:solidFill>
              </a:rPr>
              <a:t>CELL AND ITS STRUCTURE</a:t>
            </a:r>
            <a:endParaRPr b="1" sz="5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CELL</a:t>
            </a:r>
            <a:endParaRPr/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311700" y="1179175"/>
            <a:ext cx="8520600" cy="3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Cell Membrane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Nucleus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Mitochondria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Lysosome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Endoplasmic Reticulum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Peroxiosome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Golgi Apparatus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Ribosome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Microtubule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Microfilament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Cilia and Flagella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115900" y="514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a. Cell membrane</a:t>
            </a:r>
            <a:endParaRPr/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0" y="1057425"/>
            <a:ext cx="9216600" cy="3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 sz="2700"/>
              <a:t> </a:t>
            </a:r>
            <a:r>
              <a:rPr lang="en" sz="2700"/>
              <a:t>envelopes cell 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- is thin ,pliable,elastic </a:t>
            </a:r>
            <a:r>
              <a:rPr lang="en" sz="2700"/>
              <a:t>structure</a:t>
            </a:r>
            <a:r>
              <a:rPr lang="en" sz="2700"/>
              <a:t> .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- 7.5-10 nm thick 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- Lipoprotein in nature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- Contain proteins(55%),phospholipids(25%),cholesterol(13%),other lipids(4%),carbohydrates(3%). 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-lipid bilayer with proteins scattered.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-hydrophobic part of lipid bilayer remains in middle whereas hydrophilic part remains in interior and outer surface.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-lipid layer of middle of membrane is impermeable to water soluble </a:t>
            </a:r>
            <a:r>
              <a:rPr lang="en" sz="2700"/>
              <a:t>substances</a:t>
            </a:r>
            <a:r>
              <a:rPr lang="en" sz="2700"/>
              <a:t> as ion, glucose and urea.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-but fat-soluble substances as oxygen ,co2,alcohol,can easily penetrate the membrane .</a:t>
            </a:r>
            <a:endParaRPr sz="2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 rotWithShape="1">
          <a:blip r:embed="rId3">
            <a:alphaModFix/>
          </a:blip>
          <a:srcRect b="0" l="0" r="0" t="7166"/>
          <a:stretch/>
        </p:blipFill>
        <p:spPr>
          <a:xfrm>
            <a:off x="0" y="0"/>
            <a:ext cx="9144000" cy="42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/>
          <p:nvPr/>
        </p:nvSpPr>
        <p:spPr>
          <a:xfrm>
            <a:off x="1718250" y="4278775"/>
            <a:ext cx="646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			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         Fig;    </a:t>
            </a:r>
            <a:r>
              <a:rPr lang="en"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 Plasma Membrane</a:t>
            </a:r>
            <a:endParaRPr>
              <a:highlight>
                <a:srgbClr val="B7B7B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b.Nucleus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 txBox="1"/>
          <p:nvPr>
            <p:ph idx="1" type="body"/>
          </p:nvPr>
        </p:nvSpPr>
        <p:spPr>
          <a:xfrm>
            <a:off x="587450" y="1527400"/>
            <a:ext cx="9144000" cy="3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Contain the genetic material DNA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Covered by a bilayer called nuclear membrane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Functions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Control center of cell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Helps in cell division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Protein synthesis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Genetic control of all enzymes, hormones, functions of cell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266775" y="387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 Mitochondria</a:t>
            </a:r>
            <a:endParaRPr/>
          </a:p>
        </p:txBody>
      </p:sp>
      <p:sp>
        <p:nvSpPr>
          <p:cNvPr id="295" name="Google Shape;295;p49"/>
          <p:cNvSpPr txBox="1"/>
          <p:nvPr>
            <p:ph idx="1" type="body"/>
          </p:nvPr>
        </p:nvSpPr>
        <p:spPr>
          <a:xfrm>
            <a:off x="186100" y="1264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Powerhouse of cell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Covered by lipid bilayered protein membranes.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Its inner infoldings are called cristae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Cristae contains</a:t>
            </a:r>
            <a:r>
              <a:rPr lang="en" sz="1900"/>
              <a:t> enzymes for oxidative process.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u="sng"/>
              <a:t>Functions</a:t>
            </a:r>
            <a:endParaRPr sz="1900" u="sng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ATP productionv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RNA and protein synthesis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Concentrates calcium ions</a:t>
            </a:r>
            <a:endParaRPr sz="1900"/>
          </a:p>
        </p:txBody>
      </p:sp>
      <p:pic>
        <p:nvPicPr>
          <p:cNvPr id="296" name="Google Shape;2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6100" y="1264863"/>
            <a:ext cx="3368968" cy="35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d. Lysosome</a:t>
            </a:r>
            <a:endParaRPr/>
          </a:p>
        </p:txBody>
      </p:sp>
      <p:sp>
        <p:nvSpPr>
          <p:cNvPr id="302" name="Google Shape;302;p50"/>
          <p:cNvSpPr txBox="1"/>
          <p:nvPr>
            <p:ph idx="1" type="body"/>
          </p:nvPr>
        </p:nvSpPr>
        <p:spPr>
          <a:xfrm>
            <a:off x="311700" y="1017800"/>
            <a:ext cx="88323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Formed from broken vesicles of Golgi apparatus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Also called suicidal bag as it is capable to digestcell itself by autophagic action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Function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 intracellular digestive system that help digestion of food particles ingested by cell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175" y="2803125"/>
            <a:ext cx="5648825" cy="20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 Endoplasmic Reticulum</a:t>
            </a:r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311700" y="1017800"/>
            <a:ext cx="9144000" cy="3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Contains three elements as cisternae,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Vesicle and tubule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Functions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Produce enzymes for lysosome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Synthesis of glycogen, lipid and protein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 types: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Smooth 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Rough ER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675" y="0"/>
            <a:ext cx="4230325" cy="4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03075" y="91375"/>
            <a:ext cx="8069400" cy="6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88">
                <a:latin typeface="Arial"/>
                <a:ea typeface="Arial"/>
                <a:cs typeface="Arial"/>
                <a:sym typeface="Arial"/>
              </a:rPr>
              <a:t>SUBDIVISON OF ANATOMY</a:t>
            </a:r>
            <a:endParaRPr b="1" sz="4088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177475" y="757075"/>
            <a:ext cx="8725800" cy="43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2065">
                <a:latin typeface="Times New Roman"/>
                <a:ea typeface="Times New Roman"/>
                <a:cs typeface="Times New Roman"/>
                <a:sym typeface="Times New Roman"/>
              </a:rPr>
              <a:t>1.GROSS ANATOMY </a:t>
            </a:r>
            <a:r>
              <a:rPr b="1" lang="en" sz="1865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</a:t>
            </a:r>
            <a:r>
              <a:rPr b="1" lang="en" sz="2065">
                <a:latin typeface="Times New Roman"/>
                <a:ea typeface="Times New Roman"/>
                <a:cs typeface="Times New Roman"/>
                <a:sym typeface="Times New Roman"/>
              </a:rPr>
              <a:t>2.MICROSCOPIC ANATOMY</a:t>
            </a:r>
            <a:endParaRPr b="1" sz="2065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Font typeface="Times New Roman"/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A.Cadaveric anatomy                                       A.Cytology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Font typeface="Times New Roman"/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i.Regional anatomy</a:t>
            </a: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B.Histology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Font typeface="Times New Roman"/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      ii.Systematic anatomy</a:t>
            </a: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Font typeface="Times New Roman"/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B.Surface anatomy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Font typeface="Times New Roman"/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C.Comparative anatomy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Font typeface="Times New Roman"/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D.Embryology(Developmental anatomy)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Font typeface="Times New Roman"/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E.Imaging anatomy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Font typeface="Times New Roman"/>
              <a:buNone/>
            </a:pPr>
            <a:r>
              <a:rPr b="1" lang="en" sz="1900">
                <a:latin typeface="Times New Roman"/>
                <a:ea typeface="Times New Roman"/>
                <a:cs typeface="Times New Roman"/>
                <a:sym typeface="Times New Roman"/>
              </a:rPr>
              <a:t>F.Pathological anatomy</a:t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52"/>
          <p:cNvPicPr preferRelativeResize="0"/>
          <p:nvPr/>
        </p:nvPicPr>
        <p:blipFill rotWithShape="1">
          <a:blip r:embed="rId3">
            <a:alphaModFix/>
          </a:blip>
          <a:srcRect b="0" l="0" r="0" t="-22324"/>
          <a:stretch/>
        </p:blipFill>
        <p:spPr>
          <a:xfrm>
            <a:off x="311700" y="0"/>
            <a:ext cx="8832300" cy="493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f. Peroxiosome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0" y="902250"/>
            <a:ext cx="9065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900"/>
              <a:t>Formed by self replication from ER</a:t>
            </a:r>
            <a:endParaRPr sz="1900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900"/>
              <a:t>Act as oxidizing organelle as H2O2 is present in peroxiosome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     </a:t>
            </a:r>
            <a:r>
              <a:rPr lang="en" sz="2600">
                <a:solidFill>
                  <a:schemeClr val="dk1"/>
                </a:solidFill>
              </a:rPr>
              <a:t>g.Golgi Apparatus</a:t>
            </a:r>
            <a:endParaRPr sz="2600">
              <a:solidFill>
                <a:schemeClr val="dk1"/>
              </a:solidFill>
            </a:endParaRPr>
          </a:p>
          <a:p>
            <a:pPr indent="-34020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900"/>
              <a:t>Made up of cisternae, tubules and vesicles					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u="sng"/>
              <a:t>Function</a:t>
            </a:r>
            <a:endParaRPr sz="1900" u="sng"/>
          </a:p>
          <a:p>
            <a:pPr indent="-340201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900"/>
              <a:t>-carry out processing of protein generated </a:t>
            </a:r>
            <a:endParaRPr sz="19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in ER.</a:t>
            </a:r>
            <a:endParaRPr sz="1900"/>
          </a:p>
        </p:txBody>
      </p:sp>
      <p:pic>
        <p:nvPicPr>
          <p:cNvPr id="323" name="Google Shape;323;p53"/>
          <p:cNvPicPr preferRelativeResize="0"/>
          <p:nvPr/>
        </p:nvPicPr>
        <p:blipFill rotWithShape="1">
          <a:blip r:embed="rId3">
            <a:alphaModFix/>
          </a:blip>
          <a:srcRect b="7338" l="0" r="0" t="0"/>
          <a:stretch/>
        </p:blipFill>
        <p:spPr>
          <a:xfrm>
            <a:off x="4868800" y="2032700"/>
            <a:ext cx="4275200" cy="278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. Ribosomes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0" y="1017800"/>
            <a:ext cx="9261600" cy="3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Small granular organelle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enclosed ny membrane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Also called protein factory of cell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Function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Provides site of attachment of tRNA and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mRNA during protein synthesis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</p:txBody>
      </p:sp>
      <p:pic>
        <p:nvPicPr>
          <p:cNvPr id="330" name="Google Shape;3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650" y="617675"/>
            <a:ext cx="4464352" cy="410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700"/>
              <a:t>i. Microtubules</a:t>
            </a:r>
            <a:endParaRPr/>
          </a:p>
        </p:txBody>
      </p:sp>
      <p:sp>
        <p:nvSpPr>
          <p:cNvPr id="336" name="Google Shape;336;p5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Unbranched, amembranous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Made up of tubulin proteins </a:t>
            </a: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α and β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Function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Arial"/>
              <a:buChar char="-"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Maintain shape of cell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Arial"/>
              <a:buChar char="-"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Help in movement of nuclei during cell division</a:t>
            </a:r>
            <a:endParaRPr/>
          </a:p>
        </p:txBody>
      </p:sp>
      <p:pic>
        <p:nvPicPr>
          <p:cNvPr descr="Image result for microtubues" id="337" name="Google Shape;337;p55"/>
          <p:cNvPicPr preferRelativeResize="0"/>
          <p:nvPr/>
        </p:nvPicPr>
        <p:blipFill rotWithShape="1">
          <a:blip r:embed="rId3">
            <a:alphaModFix/>
          </a:blip>
          <a:srcRect b="21714" l="18858" r="20601" t="23131"/>
          <a:stretch/>
        </p:blipFill>
        <p:spPr>
          <a:xfrm>
            <a:off x="5130162" y="1017800"/>
            <a:ext cx="3778012" cy="16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title"/>
          </p:nvPr>
        </p:nvSpPr>
        <p:spPr>
          <a:xfrm>
            <a:off x="373375" y="-160350"/>
            <a:ext cx="8520600" cy="50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j.Microfilament: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-"/>
            </a:pPr>
            <a:r>
              <a:rPr lang="en" sz="1900">
                <a:solidFill>
                  <a:srgbClr val="202124"/>
                </a:solidFill>
              </a:rPr>
              <a:t>Long,narrow ,thin, a membranous structure</a:t>
            </a:r>
            <a:endParaRPr sz="1900">
              <a:solidFill>
                <a:srgbClr val="202124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-"/>
            </a:pPr>
            <a:r>
              <a:rPr lang="en" sz="1900">
                <a:solidFill>
                  <a:srgbClr val="202124"/>
                </a:solidFill>
              </a:rPr>
              <a:t>Made up of actin protein and myosin protein</a:t>
            </a:r>
            <a:endParaRPr sz="1900">
              <a:solidFill>
                <a:srgbClr val="202124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-"/>
            </a:pPr>
            <a:r>
              <a:t/>
            </a:r>
            <a:endParaRPr sz="1900">
              <a:solidFill>
                <a:srgbClr val="202124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rgbClr val="202124"/>
                </a:solidFill>
              </a:rPr>
              <a:t>Function</a:t>
            </a:r>
            <a:endParaRPr sz="1900" u="sng">
              <a:solidFill>
                <a:srgbClr val="202124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-"/>
            </a:pPr>
            <a:r>
              <a:rPr lang="en" sz="1900">
                <a:solidFill>
                  <a:srgbClr val="202124"/>
                </a:solidFill>
              </a:rPr>
              <a:t>Maintain shape of cell</a:t>
            </a:r>
            <a:endParaRPr sz="1900">
              <a:solidFill>
                <a:srgbClr val="202124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-"/>
            </a:pPr>
            <a:r>
              <a:rPr lang="en" sz="1900">
                <a:solidFill>
                  <a:srgbClr val="202124"/>
                </a:solidFill>
              </a:rPr>
              <a:t>Help in exocytosis and endocytosis</a:t>
            </a:r>
            <a:endParaRPr sz="1900">
              <a:solidFill>
                <a:srgbClr val="202124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-"/>
            </a:pPr>
            <a:r>
              <a:rPr lang="en" sz="1900">
                <a:solidFill>
                  <a:srgbClr val="202124"/>
                </a:solidFill>
              </a:rPr>
              <a:t>Contraction of muscles</a:t>
            </a:r>
            <a:endParaRPr sz="19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6"/>
          <p:cNvPicPr preferRelativeResize="0"/>
          <p:nvPr/>
        </p:nvPicPr>
        <p:blipFill rotWithShape="1">
          <a:blip r:embed="rId3">
            <a:alphaModFix/>
          </a:blip>
          <a:srcRect b="17904" l="0" r="0" t="24782"/>
          <a:stretch/>
        </p:blipFill>
        <p:spPr>
          <a:xfrm>
            <a:off x="746425" y="2526825"/>
            <a:ext cx="6191250" cy="19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k. Cilia and Flagella</a:t>
            </a:r>
            <a:endParaRPr/>
          </a:p>
        </p:txBody>
      </p:sp>
      <p:sp>
        <p:nvSpPr>
          <p:cNvPr id="349" name="Google Shape;349;p57"/>
          <p:cNvSpPr txBox="1"/>
          <p:nvPr>
            <p:ph idx="1" type="body"/>
          </p:nvPr>
        </p:nvSpPr>
        <p:spPr>
          <a:xfrm>
            <a:off x="0" y="1017800"/>
            <a:ext cx="9144000" cy="4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Microscopic, hair or thread like motile structures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Function</a:t>
            </a:r>
            <a:endParaRPr u="sng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Involve in locomotion, feeding and protection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</a:t>
            </a:r>
            <a:endParaRPr/>
          </a:p>
        </p:txBody>
      </p:sp>
      <p:pic>
        <p:nvPicPr>
          <p:cNvPr id="350" name="Google Shape;350;p57"/>
          <p:cNvPicPr preferRelativeResize="0"/>
          <p:nvPr/>
        </p:nvPicPr>
        <p:blipFill rotWithShape="1">
          <a:blip r:embed="rId3">
            <a:alphaModFix/>
          </a:blip>
          <a:srcRect b="22255" l="8867" r="2551" t="13476"/>
          <a:stretch/>
        </p:blipFill>
        <p:spPr>
          <a:xfrm>
            <a:off x="534700" y="2414475"/>
            <a:ext cx="6749450" cy="246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idx="1" type="body"/>
          </p:nvPr>
        </p:nvSpPr>
        <p:spPr>
          <a:xfrm>
            <a:off x="112175" y="160225"/>
            <a:ext cx="8720100" cy="44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300"/>
              <a:t>EPITHELIAL,MUSCLE AND NERVOUS TISSUE</a:t>
            </a:r>
            <a:endParaRPr b="1" sz="33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/>
          <p:nvPr>
            <p:ph type="title"/>
          </p:nvPr>
        </p:nvSpPr>
        <p:spPr>
          <a:xfrm>
            <a:off x="311700" y="0"/>
            <a:ext cx="8520600" cy="49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endParaRPr/>
          </a:p>
        </p:txBody>
      </p:sp>
      <p:sp>
        <p:nvSpPr>
          <p:cNvPr id="361" name="Google Shape;361;p59"/>
          <p:cNvSpPr txBox="1"/>
          <p:nvPr>
            <p:ph idx="1" type="body"/>
          </p:nvPr>
        </p:nvSpPr>
        <p:spPr>
          <a:xfrm>
            <a:off x="311700" y="999500"/>
            <a:ext cx="85206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		  </a:t>
            </a:r>
            <a:r>
              <a:rPr lang="en" sz="4800">
                <a:solidFill>
                  <a:schemeClr val="dk1"/>
                </a:solidFill>
              </a:rPr>
              <a:t>EPITHELIAL TISSUE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 txBox="1"/>
          <p:nvPr>
            <p:ph idx="1" type="body"/>
          </p:nvPr>
        </p:nvSpPr>
        <p:spPr>
          <a:xfrm>
            <a:off x="0" y="0"/>
            <a:ext cx="9144000" cy="4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202124"/>
                </a:solidFill>
                <a:highlight>
                  <a:schemeClr val="lt1"/>
                </a:highlight>
              </a:rPr>
              <a:t> </a:t>
            </a:r>
            <a:r>
              <a:rPr b="1" lang="en" sz="2700">
                <a:solidFill>
                  <a:srgbClr val="202124"/>
                </a:solidFill>
                <a:highlight>
                  <a:schemeClr val="lt1"/>
                </a:highlight>
              </a:rPr>
              <a:t>                       </a:t>
            </a:r>
            <a:r>
              <a:rPr b="1" lang="en" sz="2800">
                <a:solidFill>
                  <a:srgbClr val="202124"/>
                </a:solidFill>
                <a:highlight>
                  <a:schemeClr val="lt1"/>
                </a:highlight>
              </a:rPr>
              <a:t> </a:t>
            </a:r>
            <a:r>
              <a:rPr b="1" lang="en" sz="2800">
                <a:solidFill>
                  <a:srgbClr val="202124"/>
                </a:solidFill>
                <a:highlight>
                  <a:schemeClr val="lt1"/>
                </a:highlight>
              </a:rPr>
              <a:t>Characteristics of epithelium</a:t>
            </a:r>
            <a:endParaRPr b="1" sz="2700" u="sng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•</a:t>
            </a:r>
            <a:r>
              <a:rPr b="1" lang="en" sz="2700" u="sng">
                <a:solidFill>
                  <a:srgbClr val="202124"/>
                </a:solidFill>
                <a:highlight>
                  <a:schemeClr val="lt1"/>
                </a:highlight>
              </a:rPr>
              <a:t>Polarity </a:t>
            </a:r>
            <a:endParaRPr b="1" sz="2700" u="sng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202124"/>
                </a:solidFill>
              </a:rPr>
              <a:t>Apical surface</a:t>
            </a:r>
            <a:endParaRPr sz="27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202124"/>
                </a:solidFill>
              </a:rPr>
              <a:t> Basal surfac</a:t>
            </a:r>
            <a:r>
              <a:rPr lang="en" sz="2700">
                <a:solidFill>
                  <a:schemeClr val="dk1"/>
                </a:solidFill>
              </a:rPr>
              <a:t>e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•</a:t>
            </a:r>
            <a:r>
              <a:rPr b="1" lang="en" sz="2700" u="sng">
                <a:solidFill>
                  <a:srgbClr val="202124"/>
                </a:solidFill>
              </a:rPr>
              <a:t>S</a:t>
            </a:r>
            <a:r>
              <a:rPr b="1" lang="en" sz="2700" u="sng">
                <a:solidFill>
                  <a:srgbClr val="202124"/>
                </a:solidFill>
              </a:rPr>
              <a:t>upported by connective tissue</a:t>
            </a:r>
            <a:endParaRPr b="1" sz="2700" u="sng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202124"/>
                </a:solidFill>
              </a:rPr>
              <a:t>Basement Membrane</a:t>
            </a:r>
            <a:endParaRPr sz="27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>
              <a:solidFill>
                <a:srgbClr val="20212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>
            <p:ph idx="1" type="body"/>
          </p:nvPr>
        </p:nvSpPr>
        <p:spPr>
          <a:xfrm>
            <a:off x="0" y="91375"/>
            <a:ext cx="9144000" cy="4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•</a:t>
            </a:r>
            <a:r>
              <a:rPr b="1" lang="en" sz="2700" u="sng">
                <a:solidFill>
                  <a:srgbClr val="202124"/>
                </a:solidFill>
                <a:highlight>
                  <a:schemeClr val="lt1"/>
                </a:highlight>
              </a:rPr>
              <a:t>Specialized junctions </a:t>
            </a:r>
            <a:endParaRPr b="1" sz="2700" u="sng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202124"/>
                </a:solidFill>
                <a:highlight>
                  <a:schemeClr val="lt1"/>
                </a:highlight>
              </a:rPr>
              <a:t>Occluding (Tight) ,</a:t>
            </a:r>
            <a:endParaRPr sz="27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202124"/>
                </a:solidFill>
                <a:highlight>
                  <a:schemeClr val="lt1"/>
                </a:highlight>
              </a:rPr>
              <a:t>Adhering (anchor) ,</a:t>
            </a:r>
            <a:endParaRPr sz="27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202124"/>
                </a:solidFill>
                <a:highlight>
                  <a:schemeClr val="lt1"/>
                </a:highlight>
              </a:rPr>
              <a:t>Desmosome (anchor),</a:t>
            </a:r>
            <a:endParaRPr sz="27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202124"/>
                </a:solidFill>
                <a:highlight>
                  <a:schemeClr val="lt1"/>
                </a:highlight>
              </a:rPr>
              <a:t> Channel (Gap)</a:t>
            </a:r>
            <a:endParaRPr sz="27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700"/>
              <a:t>•</a:t>
            </a:r>
            <a:r>
              <a:rPr lang="en"/>
              <a:t> </a:t>
            </a:r>
            <a:r>
              <a:rPr b="1" lang="en" sz="2700" u="sng"/>
              <a:t>Avascular but innervated </a:t>
            </a:r>
            <a:endParaRPr b="1" sz="2700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/>
              <a:t>• </a:t>
            </a:r>
            <a:r>
              <a:rPr b="1" lang="en" sz="2700" u="sng"/>
              <a:t>Regeneration</a:t>
            </a:r>
            <a:endParaRPr b="1" sz="2700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0" y="400850"/>
            <a:ext cx="8520600" cy="46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/>
              <a:t>                                      </a:t>
            </a:r>
            <a:r>
              <a:rPr b="1" lang="en" sz="2850"/>
              <a:t> </a:t>
            </a:r>
            <a:r>
              <a:rPr b="1" lang="en" sz="3738"/>
              <a:t>GROSS ANATOMY</a:t>
            </a:r>
            <a:endParaRPr b="1" sz="3738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83">
                <a:solidFill>
                  <a:srgbClr val="202124"/>
                </a:solidFill>
              </a:rPr>
              <a:t>A</a:t>
            </a:r>
            <a:r>
              <a:rPr b="1" lang="en" sz="2383">
                <a:solidFill>
                  <a:srgbClr val="202124"/>
                </a:solidFill>
              </a:rPr>
              <a:t>.Cadaveric Anatomy </a:t>
            </a:r>
            <a:endParaRPr b="1" sz="2383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</a:t>
            </a:r>
            <a:r>
              <a:rPr lang="en" sz="2322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Cadaveric anatomy is the type of anatomy where the structures are studied on dead embalmed (preserved) bodies. It can be done by two approaches as follows;</a:t>
            </a:r>
            <a:endParaRPr sz="2322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.Regional anatomy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It is studied in parts like upper limb, lower limb, abdomen, thorax, head and neck.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II.Systematic anatomy </a:t>
            </a: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It is basically studied in systems including muscular system, skeletal system, respiratory system,etc.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latin typeface="Arial"/>
                <a:ea typeface="Arial"/>
                <a:cs typeface="Arial"/>
                <a:sym typeface="Arial"/>
              </a:rPr>
              <a:t>B.Surface anatomy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	This sub-division of anatomy involves study of deeper parts of body in relation to the skin surface. It is also known as topographic anatomy.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Eg. Palpating the artery.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latin typeface="Arial"/>
                <a:ea typeface="Arial"/>
                <a:cs typeface="Arial"/>
                <a:sym typeface="Arial"/>
              </a:rPr>
              <a:t>C.Comparative anatomy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is the study of anatomy of other animals to explain the changes in formed, structure and function (morphology) of different parts of human body.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Epithelium</a:t>
            </a:r>
            <a:endParaRPr/>
          </a:p>
        </p:txBody>
      </p:sp>
      <p:sp>
        <p:nvSpPr>
          <p:cNvPr id="377" name="Google Shape;377;p62"/>
          <p:cNvSpPr txBox="1"/>
          <p:nvPr>
            <p:ph idx="1" type="body"/>
          </p:nvPr>
        </p:nvSpPr>
        <p:spPr>
          <a:xfrm>
            <a:off x="0" y="864975"/>
            <a:ext cx="9144000" cy="4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Based on the cell-shape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1.Squamous – are flat and scale-like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2.Cuboidal – are box-like (same height and width)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3.Columnar – are tall (column shaped)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Based on the number of layers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 Simple – single layer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2. Stratified – ≥ two layer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3. Pseudostratified – single layer but illusive as multilayered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squamous epithelium</a:t>
            </a:r>
            <a:endParaRPr/>
          </a:p>
        </p:txBody>
      </p:sp>
      <p:sp>
        <p:nvSpPr>
          <p:cNvPr id="383" name="Google Shape;383;p63"/>
          <p:cNvSpPr txBox="1"/>
          <p:nvPr>
            <p:ph idx="1" type="body"/>
          </p:nvPr>
        </p:nvSpPr>
        <p:spPr>
          <a:xfrm>
            <a:off x="311700" y="1229875"/>
            <a:ext cx="8832300" cy="3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 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facilitates for filtration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Location 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lining of capillaries,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/>
              <a:t>.</a:t>
            </a:r>
            <a:r>
              <a:rPr lang="en"/>
              <a:t> alveoli (lungs)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• glomeruli (kidney)</a:t>
            </a:r>
            <a:endParaRPr/>
          </a:p>
        </p:txBody>
      </p:sp>
      <p:pic>
        <p:nvPicPr>
          <p:cNvPr id="384" name="Google Shape;3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800" y="901650"/>
            <a:ext cx="5123200" cy="38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311700" y="117500"/>
            <a:ext cx="85206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cuboidal epithelium</a:t>
            </a:r>
            <a:endParaRPr/>
          </a:p>
        </p:txBody>
      </p:sp>
      <p:sp>
        <p:nvSpPr>
          <p:cNvPr id="390" name="Google Shape;390;p64"/>
          <p:cNvSpPr txBox="1"/>
          <p:nvPr>
            <p:ph idx="1" type="body"/>
          </p:nvPr>
        </p:nvSpPr>
        <p:spPr>
          <a:xfrm>
            <a:off x="0" y="1451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r>
              <a:rPr b="1" lang="en"/>
              <a:t>Fun</a:t>
            </a:r>
            <a:r>
              <a:rPr b="1" lang="en"/>
              <a:t>ction 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secretion and absorption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Location 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Thyroid gland, and kidney tubules</a:t>
            </a:r>
            <a:endParaRPr/>
          </a:p>
        </p:txBody>
      </p:sp>
      <p:pic>
        <p:nvPicPr>
          <p:cNvPr id="391" name="Google Shape;3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895" y="704900"/>
            <a:ext cx="5702800" cy="42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columnar epithelium</a:t>
            </a:r>
            <a:endParaRPr/>
          </a:p>
        </p:txBody>
      </p:sp>
      <p:sp>
        <p:nvSpPr>
          <p:cNvPr id="397" name="Google Shape;397;p65"/>
          <p:cNvSpPr txBox="1"/>
          <p:nvPr>
            <p:ph idx="1" type="body"/>
          </p:nvPr>
        </p:nvSpPr>
        <p:spPr>
          <a:xfrm>
            <a:off x="0" y="1240175"/>
            <a:ext cx="9144000" cy="40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 Function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absorption and secretions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Location : 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Digestive tract 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;Example: stomach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(Simple columnar with microvilli/ circular folds)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Reproductive tract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 Fallopian tube Uterus</a:t>
            </a:r>
            <a:r>
              <a:rPr b="1" lang="en"/>
              <a:t> (Ciliated simple columnar)</a:t>
            </a:r>
            <a:endParaRPr b="1"/>
          </a:p>
        </p:txBody>
      </p:sp>
      <p:pic>
        <p:nvPicPr>
          <p:cNvPr id="398" name="Google Shape;3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650" y="339400"/>
            <a:ext cx="4577800" cy="33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Pseudostratified epithelium</a:t>
            </a:r>
            <a:endParaRPr/>
          </a:p>
        </p:txBody>
      </p:sp>
      <p:sp>
        <p:nvSpPr>
          <p:cNvPr id="404" name="Google Shape;404;p66"/>
          <p:cNvSpPr txBox="1"/>
          <p:nvPr>
            <p:ph idx="1" type="body"/>
          </p:nvPr>
        </p:nvSpPr>
        <p:spPr>
          <a:xfrm>
            <a:off x="-52225" y="1187975"/>
            <a:ext cx="9196200" cy="3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Secretion and absorption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Location: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Upper Respiratory Tract: Trachea,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                     Vas deferens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 Ciliated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 Cells have different heights giving illusion of multiple cell layers</a:t>
            </a:r>
            <a:endParaRPr/>
          </a:p>
        </p:txBody>
      </p:sp>
      <p:pic>
        <p:nvPicPr>
          <p:cNvPr id="405" name="Google Shape;4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50" y="887700"/>
            <a:ext cx="5270424" cy="318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Stratified squamous epithelium</a:t>
            </a:r>
            <a:endParaRPr/>
          </a:p>
        </p:txBody>
      </p:sp>
      <p:sp>
        <p:nvSpPr>
          <p:cNvPr id="411" name="Google Shape;411;p67"/>
          <p:cNvSpPr txBox="1"/>
          <p:nvPr>
            <p:ph idx="1" type="body"/>
          </p:nvPr>
        </p:nvSpPr>
        <p:spPr>
          <a:xfrm>
            <a:off x="0" y="1096575"/>
            <a:ext cx="9144000" cy="3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Basal to Apical side (Columnar – cuboidal – squamous epithelial cells)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</a:rPr>
              <a:t>Functions :</a:t>
            </a:r>
            <a:endParaRPr b="1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</a:rPr>
              <a:t> Barrier, Protective layer</a:t>
            </a:r>
            <a:endParaRPr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202124"/>
                </a:solidFill>
              </a:rPr>
              <a:t>Non-keratinized                                        </a:t>
            </a:r>
            <a:endParaRPr b="1" u="sng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</a:rPr>
              <a:t>• Cornea </a:t>
            </a:r>
            <a:endParaRPr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</a:rPr>
              <a:t>• Oral cavity </a:t>
            </a:r>
            <a:endParaRPr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</a:rPr>
              <a:t>• Esophagus</a:t>
            </a:r>
            <a:endParaRPr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</a:rPr>
              <a:t> • Anal canal </a:t>
            </a:r>
            <a:endParaRPr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202124"/>
                </a:solidFill>
              </a:rPr>
              <a:t>• Inner side of lips</a:t>
            </a:r>
            <a:endParaRPr>
              <a:solidFill>
                <a:srgbClr val="202124"/>
              </a:solidFill>
            </a:endParaRPr>
          </a:p>
        </p:txBody>
      </p:sp>
      <p:pic>
        <p:nvPicPr>
          <p:cNvPr id="412" name="Google Shape;4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025" y="1579600"/>
            <a:ext cx="5477275" cy="3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Ker</a:t>
            </a:r>
            <a:r>
              <a:rPr b="1" lang="en" u="sng"/>
              <a:t>atinized</a:t>
            </a:r>
            <a:r>
              <a:rPr lang="en" u="sng"/>
              <a:t> 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Palm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Hand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• Sole of foot</a:t>
            </a:r>
            <a:endParaRPr/>
          </a:p>
        </p:txBody>
      </p:sp>
      <p:pic>
        <p:nvPicPr>
          <p:cNvPr id="418" name="Google Shape;4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450" y="352475"/>
            <a:ext cx="6573850" cy="45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Stratified cuboidal epithelium</a:t>
            </a:r>
            <a:endParaRPr/>
          </a:p>
        </p:txBody>
      </p:sp>
      <p:sp>
        <p:nvSpPr>
          <p:cNvPr id="424" name="Google Shape;424;p69"/>
          <p:cNvSpPr txBox="1"/>
          <p:nvPr>
            <p:ph idx="1" type="body"/>
          </p:nvPr>
        </p:nvSpPr>
        <p:spPr>
          <a:xfrm>
            <a:off x="311700" y="1229875"/>
            <a:ext cx="8832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Two layers of cuboidal cells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• Function 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Secretion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• Location 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Ducts of sweat glands,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Mammary glands</a:t>
            </a:r>
            <a:endParaRPr/>
          </a:p>
        </p:txBody>
      </p:sp>
      <p:pic>
        <p:nvPicPr>
          <p:cNvPr id="425" name="Google Shape;425;p69"/>
          <p:cNvPicPr preferRelativeResize="0"/>
          <p:nvPr/>
        </p:nvPicPr>
        <p:blipFill rotWithShape="1">
          <a:blip r:embed="rId3">
            <a:alphaModFix/>
          </a:blip>
          <a:srcRect b="6890" l="0" r="0" t="2447"/>
          <a:stretch/>
        </p:blipFill>
        <p:spPr>
          <a:xfrm>
            <a:off x="3787875" y="1017800"/>
            <a:ext cx="5356125" cy="38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0"/>
          <p:cNvSpPr txBox="1"/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Transitional epithelium</a:t>
            </a:r>
            <a:endParaRPr/>
          </a:p>
        </p:txBody>
      </p:sp>
      <p:sp>
        <p:nvSpPr>
          <p:cNvPr id="431" name="Google Shape;431;p70"/>
          <p:cNvSpPr txBox="1"/>
          <p:nvPr>
            <p:ph idx="1" type="body"/>
          </p:nvPr>
        </p:nvSpPr>
        <p:spPr>
          <a:xfrm>
            <a:off x="-63650" y="565325"/>
            <a:ext cx="9144000" cy="4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Location 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lining of Urinary system (urothelium)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 u="sng"/>
              <a:t>Basal side </a:t>
            </a:r>
            <a:r>
              <a:rPr lang="en"/>
              <a:t>: columnar/cuboidal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 u="sng"/>
              <a:t>Middle layers</a:t>
            </a:r>
            <a:r>
              <a:rPr lang="en"/>
              <a:t>: polyhedral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lang="en" u="sng"/>
              <a:t> Apical side</a:t>
            </a:r>
            <a:r>
              <a:rPr lang="en"/>
              <a:t> : Umbrella shaped (flattens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completely during distension)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Function 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transitional epithelium cells stretch readily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 order to accommodate fluctuation of volume of the urine in the bladder</a:t>
            </a:r>
            <a:endParaRPr/>
          </a:p>
        </p:txBody>
      </p:sp>
      <p:pic>
        <p:nvPicPr>
          <p:cNvPr id="432" name="Google Shape;432;p70"/>
          <p:cNvPicPr preferRelativeResize="0"/>
          <p:nvPr/>
        </p:nvPicPr>
        <p:blipFill rotWithShape="1">
          <a:blip r:embed="rId3">
            <a:alphaModFix/>
          </a:blip>
          <a:srcRect b="0" l="0" r="0" t="2486"/>
          <a:stretch/>
        </p:blipFill>
        <p:spPr>
          <a:xfrm>
            <a:off x="4345050" y="29000"/>
            <a:ext cx="4797200" cy="350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Endocrine Glandular Epithelium</a:t>
            </a:r>
            <a:endParaRPr/>
          </a:p>
        </p:txBody>
      </p:sp>
      <p:sp>
        <p:nvSpPr>
          <p:cNvPr id="438" name="Google Shape;438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Ductless</a:t>
            </a:r>
            <a:r>
              <a:rPr lang="en"/>
              <a:t> - Complex aggregation of glandular epithelial cells that later lose connection with the surface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Function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Secretion of hormones</a:t>
            </a:r>
            <a:r>
              <a:rPr lang="en"/>
              <a:t> - Products are released direct to the bloodstream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Location 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Thyroid gland Pituitary gland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0"/>
            <a:ext cx="8520600" cy="4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B.Surface anatomy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This sub-division of anatomy involves study of deeper parts of body in relation to the skin surface. It is also known as topographic anatomy.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Eg. Palpating the artery.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" lvl="0" marL="12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C.Comparative anatomy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the study of anatomy of other animals to explain the changes in formed, structure and function (morphology) of different parts of human body.</a:t>
            </a:r>
            <a:endParaRPr sz="200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 Embryology (Developmental) anatomy</a:t>
            </a:r>
            <a:endParaRPr b="1"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Study of prenatal developmental changes in an individual. Here, the developmental history is called ‘ontogeny’ and evolutionary history is called ‘phylogeny’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Exocrine Glandular Epithelium</a:t>
            </a:r>
            <a:endParaRPr/>
          </a:p>
        </p:txBody>
      </p:sp>
      <p:sp>
        <p:nvSpPr>
          <p:cNvPr id="444" name="Google Shape;444;p7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/>
              <a:t>Secretion</a:t>
            </a:r>
            <a:r>
              <a:rPr lang="en"/>
              <a:t> : Secret water based fluid containing proteins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b="1" lang="en"/>
              <a:t>Location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 </a:t>
            </a:r>
            <a:r>
              <a:rPr lang="en"/>
              <a:t>Sweat gland,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salivary gland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3"/>
          <p:cNvSpPr txBox="1"/>
          <p:nvPr>
            <p:ph idx="1" type="body"/>
          </p:nvPr>
        </p:nvSpPr>
        <p:spPr>
          <a:xfrm>
            <a:off x="311700" y="494125"/>
            <a:ext cx="8520600" cy="40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		</a:t>
            </a:r>
            <a:r>
              <a:rPr lang="en" sz="4800"/>
              <a:t>Muscular tissue</a:t>
            </a:r>
            <a:endParaRPr sz="4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Muscular tissue</a:t>
            </a:r>
            <a:endParaRPr/>
          </a:p>
        </p:txBody>
      </p:sp>
      <p:sp>
        <p:nvSpPr>
          <p:cNvPr id="455" name="Google Shape;455;p7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                       Functional Characteristics</a:t>
            </a:r>
            <a:endParaRPr b="1"/>
          </a:p>
          <a:p>
            <a:pPr indent="-349250" lvl="0" marL="647700" marR="190500" rtl="0" algn="l">
              <a:spcBef>
                <a:spcPts val="120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Excitability: an ability to respond to stimuli.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647700" marR="1905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Contractibility: an ability to shorten and thickent.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647700" marR="1905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Extensibility: an ability to lengthen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9250" lvl="0" marL="647700" marR="1905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Elasticity: an ability to return to its resting state.</a:t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9050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rPr lang="en"/>
              <a:t>     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Muscular tissue</a:t>
            </a:r>
            <a:endParaRPr/>
          </a:p>
        </p:txBody>
      </p:sp>
      <p:sp>
        <p:nvSpPr>
          <p:cNvPr id="461" name="Google Shape;461;p75"/>
          <p:cNvSpPr txBox="1"/>
          <p:nvPr>
            <p:ph idx="1" type="body"/>
          </p:nvPr>
        </p:nvSpPr>
        <p:spPr>
          <a:xfrm>
            <a:off x="0" y="952975"/>
            <a:ext cx="9144000" cy="41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/>
              <a:t>Composition of each muscle fiber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•Sarcolemma		•Sarcoplasm		•Sarcoplasmic Reticulum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Cell Membrane</a:t>
            </a:r>
            <a:r>
              <a:rPr lang="en" sz="1900"/>
              <a:t>		</a:t>
            </a:r>
            <a:r>
              <a:rPr lang="en" sz="1900">
                <a:solidFill>
                  <a:srgbClr val="FF0000"/>
                </a:solidFill>
              </a:rPr>
              <a:t>Cytoplasm			Endoplasmic Reticulum</a:t>
            </a:r>
            <a:endParaRPr sz="19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6"/>
          <p:cNvSpPr txBox="1"/>
          <p:nvPr>
            <p:ph idx="1" type="body"/>
          </p:nvPr>
        </p:nvSpPr>
        <p:spPr>
          <a:xfrm>
            <a:off x="0" y="208825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275"/>
            <a:ext cx="8890150" cy="47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6"/>
          <p:cNvSpPr txBox="1"/>
          <p:nvPr/>
        </p:nvSpPr>
        <p:spPr>
          <a:xfrm>
            <a:off x="2232325" y="-221025"/>
            <a:ext cx="5025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TYPES OF MUSCLE</a:t>
            </a:r>
            <a:endParaRPr b="1" sz="27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7"/>
          <p:cNvSpPr txBox="1"/>
          <p:nvPr>
            <p:ph type="title"/>
          </p:nvPr>
        </p:nvSpPr>
        <p:spPr>
          <a:xfrm>
            <a:off x="91375" y="0"/>
            <a:ext cx="8740800" cy="5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Skeletal Muscle</a:t>
            </a:r>
            <a:endParaRPr/>
          </a:p>
        </p:txBody>
      </p:sp>
      <p:sp>
        <p:nvSpPr>
          <p:cNvPr id="474" name="Google Shape;474;p77"/>
          <p:cNvSpPr txBox="1"/>
          <p:nvPr>
            <p:ph idx="1" type="body"/>
          </p:nvPr>
        </p:nvSpPr>
        <p:spPr>
          <a:xfrm>
            <a:off x="0" y="522300"/>
            <a:ext cx="9144000" cy="46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Long, cylindrical, multinucleated muscle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900"/>
              <a:t> Fibre											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1. Covered by the connective tissue,					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called </a:t>
            </a:r>
            <a:r>
              <a:rPr lang="en" sz="1900" u="sng">
                <a:solidFill>
                  <a:srgbClr val="38761D"/>
                </a:solidFill>
              </a:rPr>
              <a:t>endomysium</a:t>
            </a:r>
            <a:endParaRPr sz="19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2. Each fasciculus is comprised of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 bundles of muscle fibres,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 covered by</a:t>
            </a:r>
            <a:r>
              <a:rPr lang="en" sz="1900">
                <a:highlight>
                  <a:schemeClr val="lt1"/>
                </a:highlight>
              </a:rPr>
              <a:t> </a:t>
            </a:r>
            <a:r>
              <a:rPr lang="en" sz="1900" u="sng">
                <a:solidFill>
                  <a:srgbClr val="38761D"/>
                </a:solidFill>
                <a:highlight>
                  <a:schemeClr val="lt1"/>
                </a:highlight>
              </a:rPr>
              <a:t>perimysium</a:t>
            </a:r>
            <a:endParaRPr sz="1900">
              <a:solidFill>
                <a:srgbClr val="38761D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3. The whole muscle fasciculi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/>
              <a:t>are covered by </a:t>
            </a:r>
            <a:r>
              <a:rPr lang="en"/>
              <a:t>the </a:t>
            </a:r>
            <a:r>
              <a:rPr lang="en" u="sng">
                <a:solidFill>
                  <a:srgbClr val="38761D"/>
                </a:solidFill>
              </a:rPr>
              <a:t>Epimysium</a:t>
            </a:r>
            <a:endParaRPr u="sng">
              <a:solidFill>
                <a:srgbClr val="38761D"/>
              </a:solidFill>
            </a:endParaRPr>
          </a:p>
        </p:txBody>
      </p:sp>
      <p:pic>
        <p:nvPicPr>
          <p:cNvPr id="475" name="Google Shape;475;p77"/>
          <p:cNvPicPr preferRelativeResize="0"/>
          <p:nvPr/>
        </p:nvPicPr>
        <p:blipFill rotWithShape="1">
          <a:blip r:embed="rId3">
            <a:alphaModFix/>
          </a:blip>
          <a:srcRect b="17886" l="0" r="0" t="8719"/>
          <a:stretch/>
        </p:blipFill>
        <p:spPr>
          <a:xfrm>
            <a:off x="4572000" y="770225"/>
            <a:ext cx="4627125" cy="38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8"/>
          <p:cNvSpPr txBox="1"/>
          <p:nvPr>
            <p:ph idx="1" type="body"/>
          </p:nvPr>
        </p:nvSpPr>
        <p:spPr>
          <a:xfrm>
            <a:off x="0" y="-156650"/>
            <a:ext cx="9144000" cy="54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50"/>
              <a:t>Each skeletal muscle fibre is comprised of longitudinal</a:t>
            </a:r>
            <a:r>
              <a:rPr lang="en" sz="4750">
                <a:solidFill>
                  <a:schemeClr val="dk1"/>
                </a:solidFill>
              </a:rPr>
              <a:t> myofibrils</a:t>
            </a:r>
            <a:endParaRPr sz="4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750"/>
              <a:t>Each myofibril is comprised of </a:t>
            </a:r>
            <a:r>
              <a:rPr lang="en" sz="4750" u="sng">
                <a:solidFill>
                  <a:srgbClr val="FF0000"/>
                </a:solidFill>
              </a:rPr>
              <a:t>contractile components;</a:t>
            </a:r>
            <a:r>
              <a:rPr lang="en" sz="4750"/>
              <a:t> </a:t>
            </a:r>
            <a:r>
              <a:rPr b="1" lang="en" sz="4750"/>
              <a:t> -Actin and Myosin</a:t>
            </a:r>
            <a:endParaRPr b="1" sz="475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750"/>
              <a:t>Myosin</a:t>
            </a:r>
            <a:r>
              <a:rPr lang="en" sz="4750"/>
              <a:t> – thick filament,</a:t>
            </a:r>
            <a:endParaRPr sz="475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750"/>
              <a:t> Actin </a:t>
            </a:r>
            <a:r>
              <a:rPr lang="en" sz="4750"/>
              <a:t>– thin filament, gives the appearance	</a:t>
            </a:r>
            <a:endParaRPr sz="475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750"/>
              <a:t> of cross striations in the histological slide</a:t>
            </a:r>
            <a:endParaRPr sz="475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75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750"/>
              <a:t>-These two filaments overlap each other</a:t>
            </a:r>
            <a:endParaRPr sz="475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4750"/>
              <a:t>their ability to slide past each other forms the basis of the theory of</a:t>
            </a:r>
            <a:endParaRPr sz="475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750"/>
              <a:t>muscle contraction and relaxation</a:t>
            </a:r>
            <a:endParaRPr sz="475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9"/>
          <p:cNvSpPr txBox="1"/>
          <p:nvPr>
            <p:ph idx="1" type="body"/>
          </p:nvPr>
        </p:nvSpPr>
        <p:spPr>
          <a:xfrm>
            <a:off x="-91875" y="-26712"/>
            <a:ext cx="9144000" cy="50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Skeletal Muscle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		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ffSkeletal Muscle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79"/>
          <p:cNvPicPr preferRelativeResize="0"/>
          <p:nvPr/>
        </p:nvPicPr>
        <p:blipFill rotWithShape="1">
          <a:blip r:embed="rId3">
            <a:alphaModFix/>
          </a:blip>
          <a:srcRect b="11173" l="0" r="0" t="-10056"/>
          <a:stretch/>
        </p:blipFill>
        <p:spPr>
          <a:xfrm>
            <a:off x="88875" y="-78325"/>
            <a:ext cx="5469874" cy="46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9"/>
          <p:cNvPicPr preferRelativeResize="0"/>
          <p:nvPr/>
        </p:nvPicPr>
        <p:blipFill rotWithShape="1">
          <a:blip r:embed="rId4">
            <a:alphaModFix/>
          </a:blip>
          <a:srcRect b="0" l="4040" r="-4040" t="0"/>
          <a:stretch/>
        </p:blipFill>
        <p:spPr>
          <a:xfrm>
            <a:off x="5811800" y="443863"/>
            <a:ext cx="3386925" cy="40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9"/>
          <p:cNvSpPr txBox="1"/>
          <p:nvPr>
            <p:ph type="title"/>
          </p:nvPr>
        </p:nvSpPr>
        <p:spPr>
          <a:xfrm>
            <a:off x="143600" y="4281900"/>
            <a:ext cx="52392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rgbClr val="F6B26B"/>
                </a:highlight>
              </a:rPr>
              <a:t>Fig; </a:t>
            </a:r>
            <a:r>
              <a:rPr lang="en" sz="1400">
                <a:highlight>
                  <a:srgbClr val="F6B26B"/>
                </a:highlight>
              </a:rPr>
              <a:t>Sliding Filament of Actin and </a:t>
            </a:r>
            <a:r>
              <a:rPr lang="en" sz="1400">
                <a:highlight>
                  <a:srgbClr val="F6B26B"/>
                </a:highlight>
              </a:rPr>
              <a:t>Myosin      						</a:t>
            </a:r>
            <a:endParaRPr sz="1400">
              <a:solidFill>
                <a:srgbClr val="FF0000"/>
              </a:solidFill>
              <a:highlight>
                <a:srgbClr val="F6B26B"/>
              </a:highlight>
            </a:endParaRPr>
          </a:p>
        </p:txBody>
      </p:sp>
      <p:sp>
        <p:nvSpPr>
          <p:cNvPr id="489" name="Google Shape;489;p79"/>
          <p:cNvSpPr txBox="1"/>
          <p:nvPr/>
        </p:nvSpPr>
        <p:spPr>
          <a:xfrm>
            <a:off x="6255300" y="4203275"/>
            <a:ext cx="232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Fig; Skeletal muscle</a:t>
            </a:r>
            <a:endParaRPr>
              <a:highlight>
                <a:srgbClr val="00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0"/>
          <p:cNvSpPr txBox="1"/>
          <p:nvPr>
            <p:ph type="title"/>
          </p:nvPr>
        </p:nvSpPr>
        <p:spPr>
          <a:xfrm>
            <a:off x="407450" y="136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Sarcomere</a:t>
            </a:r>
            <a:endParaRPr sz="1900"/>
          </a:p>
        </p:txBody>
      </p:sp>
      <p:sp>
        <p:nvSpPr>
          <p:cNvPr id="495" name="Google Shape;495;p80"/>
          <p:cNvSpPr txBox="1"/>
          <p:nvPr>
            <p:ph idx="1" type="body"/>
          </p:nvPr>
        </p:nvSpPr>
        <p:spPr>
          <a:xfrm>
            <a:off x="0" y="642950"/>
            <a:ext cx="9206400" cy="42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It </a:t>
            </a:r>
            <a:r>
              <a:rPr lang="en" sz="1900"/>
              <a:t>is the basic unit of myofibril composed of sliding protein filaments; actin and myosin, between two Z lines (where the tails of actin filaments are attached).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Centro-tubule (T) system –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- Invagination of sarcolemma around 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myofibril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- provides uniform contraction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(diffusion of the depolarized signal)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Sarcoplasmic reticulum</a:t>
            </a: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</a:rPr>
              <a:t> –</a:t>
            </a:r>
            <a:endParaRPr sz="1900"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- In the form of network around the myofibrils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- release the ca2+ throughout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496" name="Google Shape;49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325" y="1501075"/>
            <a:ext cx="5033674" cy="25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1"/>
          <p:cNvSpPr txBox="1"/>
          <p:nvPr>
            <p:ph type="title"/>
          </p:nvPr>
        </p:nvSpPr>
        <p:spPr>
          <a:xfrm>
            <a:off x="82075" y="0"/>
            <a:ext cx="87501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Cardiac muscle</a:t>
            </a:r>
            <a:endParaRPr/>
          </a:p>
        </p:txBody>
      </p:sp>
      <p:sp>
        <p:nvSpPr>
          <p:cNvPr id="502" name="Google Shape;502;p81"/>
          <p:cNvSpPr txBox="1"/>
          <p:nvPr>
            <p:ph idx="1" type="body"/>
          </p:nvPr>
        </p:nvSpPr>
        <p:spPr>
          <a:xfrm>
            <a:off x="0" y="342000"/>
            <a:ext cx="9144000" cy="44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•</a:t>
            </a:r>
            <a:r>
              <a:rPr b="1" lang="en"/>
              <a:t> </a:t>
            </a:r>
            <a:r>
              <a:rPr b="1" lang="en" sz="7600"/>
              <a:t>Long, branched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• Intercalated disc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: thickening of sarcolemma at adjoining regions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• Cross striations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• Sarcoplasmic reticulum</a:t>
            </a:r>
            <a:r>
              <a:rPr lang="en" sz="7600"/>
              <a:t> is less prominent	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 </a:t>
            </a:r>
            <a:r>
              <a:rPr b="1" lang="en" sz="7600"/>
              <a:t>• Involuntary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autonomic nerve supply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• Distribution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myocardium of heart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600"/>
          </a:p>
        </p:txBody>
      </p:sp>
      <p:pic>
        <p:nvPicPr>
          <p:cNvPr id="503" name="Google Shape;50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825" y="741200"/>
            <a:ext cx="3810000" cy="41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0"/>
            <a:ext cx="8520600" cy="48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72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 Imaging anatomy</a:t>
            </a:r>
            <a:endParaRPr b="1" sz="272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93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•It is the study of bones and deeper organs by plane and contrast radiography, by USG and CT-scan. Hence, it is also known as radiographic anatomy</a:t>
            </a:r>
            <a:r>
              <a:rPr lang="en" sz="2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75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F. Pathological anatomy</a:t>
            </a:r>
            <a:endParaRPr b="1" sz="275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97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•It is a branch of anatomy concerned with structural changes accompanying disease.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</a:t>
            </a:r>
            <a:r>
              <a:rPr b="1" lang="en" sz="3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3566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2. Microscopic anatomy</a:t>
            </a:r>
            <a:endParaRPr b="1" sz="3566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Microscopic anatomy is a branch of anatomy that relies on the use of microscopes to examine the smallest structure of the body; tissues, cells, etc.</a:t>
            </a:r>
            <a:endParaRPr sz="280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further divided as;	</a:t>
            </a:r>
            <a:r>
              <a:rPr b="1" lang="en" sz="2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A.Cytology</a:t>
            </a:r>
            <a:endParaRPr b="1" sz="28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85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B.Histology</a:t>
            </a:r>
            <a:endParaRPr b="1" sz="285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2"/>
          <p:cNvSpPr txBox="1"/>
          <p:nvPr>
            <p:ph type="title"/>
          </p:nvPr>
        </p:nvSpPr>
        <p:spPr>
          <a:xfrm>
            <a:off x="311700" y="0"/>
            <a:ext cx="8520600" cy="5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Smooth muscle</a:t>
            </a:r>
            <a:endParaRPr/>
          </a:p>
        </p:txBody>
      </p:sp>
      <p:sp>
        <p:nvSpPr>
          <p:cNvPr id="509" name="Google Shape;509;p82"/>
          <p:cNvSpPr txBox="1"/>
          <p:nvPr>
            <p:ph idx="1" type="body"/>
          </p:nvPr>
        </p:nvSpPr>
        <p:spPr>
          <a:xfrm>
            <a:off x="0" y="561000"/>
            <a:ext cx="9144000" cy="4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600"/>
              <a:t>•</a:t>
            </a:r>
            <a:r>
              <a:rPr b="1" lang="en"/>
              <a:t>•</a:t>
            </a:r>
            <a:r>
              <a:rPr b="1" lang="en" sz="7600"/>
              <a:t>Elongated with spindle shape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• No Intercalated disc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• Connected by gap junctions</a:t>
            </a:r>
            <a:r>
              <a:rPr lang="en" sz="7600"/>
              <a:t> : forms syncytium		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•</a:t>
            </a:r>
            <a:r>
              <a:rPr b="1" lang="en" sz="7600"/>
              <a:t> Non cross-striated</a:t>
            </a:r>
            <a:r>
              <a:rPr lang="en" sz="7600"/>
              <a:t> </a:t>
            </a:r>
            <a:r>
              <a:rPr b="1" lang="en" sz="7600"/>
              <a:t>muscle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longitudinal striations are present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• Sarcoplasmic reticulum is less prominent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• Involuntary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autonomic nerve supply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• Distribution :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hollow viscera, iris, ciliary muscles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and vessels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600"/>
          </a:p>
        </p:txBody>
      </p:sp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825" y="707500"/>
            <a:ext cx="3748175" cy="42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SKELETAL muscle</a:t>
            </a:r>
            <a:endParaRPr/>
          </a:p>
        </p:txBody>
      </p:sp>
      <p:sp>
        <p:nvSpPr>
          <p:cNvPr id="516" name="Google Shape;516;p83"/>
          <p:cNvSpPr txBox="1"/>
          <p:nvPr>
            <p:ph idx="1" type="body"/>
          </p:nvPr>
        </p:nvSpPr>
        <p:spPr>
          <a:xfrm>
            <a:off x="0" y="1086200"/>
            <a:ext cx="9144000" cy="3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On the basis of:</a:t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517" name="Google Shape;517;p83"/>
          <p:cNvPicPr preferRelativeResize="0"/>
          <p:nvPr/>
        </p:nvPicPr>
        <p:blipFill rotWithShape="1">
          <a:blip r:embed="rId3">
            <a:alphaModFix/>
          </a:blip>
          <a:srcRect b="8379" l="0" r="0" t="17727"/>
          <a:stretch/>
        </p:blipFill>
        <p:spPr>
          <a:xfrm>
            <a:off x="718900" y="1555375"/>
            <a:ext cx="6996324" cy="298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625" y="0"/>
            <a:ext cx="7080751" cy="488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275" y="93775"/>
            <a:ext cx="7291176" cy="471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725" y="46900"/>
            <a:ext cx="73386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75" y="76200"/>
            <a:ext cx="73269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950" y="76200"/>
            <a:ext cx="75027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25" y="29300"/>
            <a:ext cx="80068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90"/>
          <p:cNvPicPr preferRelativeResize="0"/>
          <p:nvPr/>
        </p:nvPicPr>
        <p:blipFill rotWithShape="1">
          <a:blip r:embed="rId3">
            <a:alphaModFix/>
          </a:blip>
          <a:srcRect b="9729" l="22065" r="26174" t="21894"/>
          <a:stretch/>
        </p:blipFill>
        <p:spPr>
          <a:xfrm>
            <a:off x="748100" y="82050"/>
            <a:ext cx="7148777" cy="475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91"/>
          <p:cNvPicPr preferRelativeResize="0"/>
          <p:nvPr/>
        </p:nvPicPr>
        <p:blipFill rotWithShape="1">
          <a:blip r:embed="rId3">
            <a:alphaModFix/>
          </a:blip>
          <a:srcRect b="16658" l="22338" r="26308" t="15263"/>
          <a:stretch/>
        </p:blipFill>
        <p:spPr>
          <a:xfrm>
            <a:off x="1378925" y="57150"/>
            <a:ext cx="6466200" cy="48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117500"/>
            <a:ext cx="85206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</a:t>
            </a:r>
            <a:r>
              <a:rPr b="1" lang="en" sz="3400"/>
              <a:t>LANGUAGE OF ANATOMY</a:t>
            </a:r>
            <a:endParaRPr b="1" sz="3400"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128950" y="704900"/>
            <a:ext cx="8520600" cy="4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33"/>
              <a:t>1</a:t>
            </a:r>
            <a:r>
              <a:rPr b="1" lang="en" sz="7233"/>
              <a:t>.Position of body </a:t>
            </a:r>
            <a:endParaRPr b="1" sz="828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33"/>
              <a:t>    </a:t>
            </a:r>
            <a:r>
              <a:rPr lang="en" sz="7600"/>
              <a:t>a.Anatomical Position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     b.Fundamental Position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     c.Supine Position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     d.Prone Position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     e.Recumbent Position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     f.Lithotomy Position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533"/>
              <a:t>2. Regional Names</a:t>
            </a:r>
            <a:endParaRPr b="1" sz="7533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7600"/>
              <a:t>Axial region</a:t>
            </a:r>
            <a:endParaRPr sz="7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7600"/>
              <a:t>Appendicular region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/>
              <a:t>      </a:t>
            </a:r>
            <a:endParaRPr sz="23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92"/>
          <p:cNvPicPr preferRelativeResize="0"/>
          <p:nvPr/>
        </p:nvPicPr>
        <p:blipFill rotWithShape="1">
          <a:blip r:embed="rId3">
            <a:alphaModFix/>
          </a:blip>
          <a:srcRect b="9189" l="16884" r="19639" t="16764"/>
          <a:stretch/>
        </p:blipFill>
        <p:spPr>
          <a:xfrm>
            <a:off x="618750" y="140675"/>
            <a:ext cx="8375175" cy="474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CCCC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93"/>
          <p:cNvPicPr preferRelativeResize="0"/>
          <p:nvPr/>
        </p:nvPicPr>
        <p:blipFill rotWithShape="1">
          <a:blip r:embed="rId3">
            <a:alphaModFix/>
          </a:blip>
          <a:srcRect b="6968" l="17024" r="23177" t="21562"/>
          <a:stretch/>
        </p:blipFill>
        <p:spPr>
          <a:xfrm>
            <a:off x="1242650" y="0"/>
            <a:ext cx="7301024" cy="490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4"/>
          <p:cNvSpPr txBox="1"/>
          <p:nvPr>
            <p:ph idx="1" type="body"/>
          </p:nvPr>
        </p:nvSpPr>
        <p:spPr>
          <a:xfrm>
            <a:off x="468900" y="269625"/>
            <a:ext cx="8750400" cy="47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000"/>
              <a:t>NERVOUS TISSUE</a:t>
            </a:r>
            <a:endParaRPr sz="6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5"/>
          <p:cNvSpPr txBox="1"/>
          <p:nvPr>
            <p:ph type="title"/>
          </p:nvPr>
        </p:nvSpPr>
        <p:spPr>
          <a:xfrm>
            <a:off x="311700" y="-105500"/>
            <a:ext cx="8520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NERVOUS TISSUE</a:t>
            </a:r>
            <a:endParaRPr/>
          </a:p>
        </p:txBody>
      </p:sp>
      <p:sp>
        <p:nvSpPr>
          <p:cNvPr id="578" name="Google Shape;578;p95"/>
          <p:cNvSpPr txBox="1"/>
          <p:nvPr>
            <p:ph idx="1" type="body"/>
          </p:nvPr>
        </p:nvSpPr>
        <p:spPr>
          <a:xfrm>
            <a:off x="0" y="621325"/>
            <a:ext cx="8769000" cy="43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u="sng"/>
              <a:t>Components</a:t>
            </a:r>
            <a:endParaRPr sz="7600" u="sng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Neurons										</a:t>
            </a:r>
            <a:endParaRPr b="1" sz="7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Excitable cells</a:t>
            </a:r>
            <a:endParaRPr sz="7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Neuroglia</a:t>
            </a:r>
            <a:endParaRPr b="1" sz="7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non-excitable cells</a:t>
            </a:r>
            <a:endParaRPr sz="7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1. Astrocytes</a:t>
            </a:r>
            <a:endParaRPr sz="7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2. Oligodendrocytes</a:t>
            </a:r>
            <a:endParaRPr sz="7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3. Schwann cells</a:t>
            </a:r>
            <a:endParaRPr sz="7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4. Microglia</a:t>
            </a:r>
            <a:endParaRPr sz="7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5. Ependyma</a:t>
            </a:r>
            <a:endParaRPr sz="7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6. Satellite cells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96"/>
          <p:cNvSpPr txBox="1"/>
          <p:nvPr>
            <p:ph idx="1" type="body"/>
          </p:nvPr>
        </p:nvSpPr>
        <p:spPr>
          <a:xfrm>
            <a:off x="82050" y="855775"/>
            <a:ext cx="90618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1"/>
                </a:solidFill>
              </a:rPr>
              <a:t>Structure</a:t>
            </a:r>
            <a:endParaRPr b="1" u="sng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u="sng">
              <a:solidFill>
                <a:schemeClr val="accent1"/>
              </a:solidFill>
            </a:endParaRPr>
          </a:p>
        </p:txBody>
      </p:sp>
      <p:pic>
        <p:nvPicPr>
          <p:cNvPr id="585" name="Google Shape;585;p96"/>
          <p:cNvPicPr preferRelativeResize="0"/>
          <p:nvPr/>
        </p:nvPicPr>
        <p:blipFill rotWithShape="1">
          <a:blip r:embed="rId3">
            <a:alphaModFix/>
          </a:blip>
          <a:srcRect b="7245" l="0" r="0" t="12607"/>
          <a:stretch/>
        </p:blipFill>
        <p:spPr>
          <a:xfrm>
            <a:off x="1119975" y="1237825"/>
            <a:ext cx="7407504" cy="33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7"/>
          <p:cNvSpPr txBox="1"/>
          <p:nvPr>
            <p:ph idx="1" type="body"/>
          </p:nvPr>
        </p:nvSpPr>
        <p:spPr>
          <a:xfrm>
            <a:off x="0" y="-152400"/>
            <a:ext cx="91440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</a:t>
            </a:r>
            <a:r>
              <a:rPr lang="en" sz="7600"/>
              <a:t> </a:t>
            </a:r>
            <a:r>
              <a:rPr b="1" lang="en" sz="7200"/>
              <a:t>Cell body (soma, perikaryon)</a:t>
            </a:r>
            <a:endParaRPr b="1"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 u="sng"/>
              <a:t>Nissl granules</a:t>
            </a:r>
            <a:r>
              <a:rPr lang="en" sz="7200"/>
              <a:t> (Nissl bodies)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abundant granular ER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 u="sng"/>
              <a:t>Neurofibrils</a:t>
            </a:r>
            <a:endParaRPr sz="72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microfilament/ microtubule</a:t>
            </a:r>
            <a:endParaRPr b="1"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200"/>
              <a:t>• Neurites –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 u="sng"/>
              <a:t>Dendrites</a:t>
            </a:r>
            <a:endParaRPr sz="72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Nerve impulse travel towards cell body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 u="sng"/>
              <a:t>Axon</a:t>
            </a:r>
            <a:endParaRPr sz="720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Nerve impulse travel away from cell body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Myelinated and unmyelinated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Axon hillock, Axolemma, Axoplasm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400"/>
          </a:p>
        </p:txBody>
      </p:sp>
      <p:pic>
        <p:nvPicPr>
          <p:cNvPr id="591" name="Google Shape;59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675" y="0"/>
            <a:ext cx="4782224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8"/>
          <p:cNvSpPr txBox="1"/>
          <p:nvPr>
            <p:ph type="title"/>
          </p:nvPr>
        </p:nvSpPr>
        <p:spPr>
          <a:xfrm>
            <a:off x="311700" y="140375"/>
            <a:ext cx="85206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Neurons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Morphological classification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98"/>
          <p:cNvSpPr txBox="1"/>
          <p:nvPr>
            <p:ph idx="1" type="body"/>
          </p:nvPr>
        </p:nvSpPr>
        <p:spPr>
          <a:xfrm>
            <a:off x="0" y="1230000"/>
            <a:ext cx="91440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</a:t>
            </a:r>
            <a:r>
              <a:rPr lang="en" sz="1900"/>
              <a:t>Unipolar :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Sensory ganglia (dorsal root ganglia)			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• Bipolar :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olfactory epi, Retina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• Multipolar :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Autonomic ganglia</a:t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300" y="1358875"/>
            <a:ext cx="5134699" cy="36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9"/>
          <p:cNvSpPr txBox="1"/>
          <p:nvPr>
            <p:ph idx="1" type="body"/>
          </p:nvPr>
        </p:nvSpPr>
        <p:spPr>
          <a:xfrm>
            <a:off x="46900" y="-150"/>
            <a:ext cx="9050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99"/>
          <p:cNvPicPr preferRelativeResize="0"/>
          <p:nvPr/>
        </p:nvPicPr>
        <p:blipFill rotWithShape="1">
          <a:blip r:embed="rId3">
            <a:alphaModFix/>
          </a:blip>
          <a:srcRect b="32071" l="19728" r="22484" t="17303"/>
          <a:stretch/>
        </p:blipFill>
        <p:spPr>
          <a:xfrm>
            <a:off x="930075" y="-150"/>
            <a:ext cx="7217476" cy="392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99"/>
          <p:cNvSpPr txBox="1"/>
          <p:nvPr/>
        </p:nvSpPr>
        <p:spPr>
          <a:xfrm>
            <a:off x="4818175" y="4021025"/>
            <a:ext cx="3481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• Multipolar, arranged in scattered form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• Satellite cells around the neuronal cell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body (lesser than the unipolar)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99"/>
          <p:cNvSpPr txBox="1"/>
          <p:nvPr/>
        </p:nvSpPr>
        <p:spPr>
          <a:xfrm>
            <a:off x="930075" y="4021025"/>
            <a:ext cx="333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• Unipolar, arranged in groups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• Satellite cells around the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neuronal cell body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0"/>
          <p:cNvSpPr txBox="1"/>
          <p:nvPr>
            <p:ph type="title"/>
          </p:nvPr>
        </p:nvSpPr>
        <p:spPr>
          <a:xfrm>
            <a:off x="311700" y="0"/>
            <a:ext cx="85206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Classification on the basis of length of </a:t>
            </a:r>
            <a:r>
              <a:rPr lang="en" sz="2000"/>
              <a:t>axons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0" y="1229875"/>
            <a:ext cx="91440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600"/>
              <a:t>Golgi type I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- long axons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- connect remote regions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e.g. pyramidal cells of cerebral cortex to spinal cord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Golgi type II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- short axons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- connect nearby regions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e.g. association fibers of the cerebral cortex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1"/>
          <p:cNvSpPr txBox="1"/>
          <p:nvPr>
            <p:ph type="title"/>
          </p:nvPr>
        </p:nvSpPr>
        <p:spPr>
          <a:xfrm>
            <a:off x="311700" y="29000"/>
            <a:ext cx="8520600" cy="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Neuroglia</a:t>
            </a:r>
            <a:endParaRPr/>
          </a:p>
        </p:txBody>
      </p:sp>
      <p:pic>
        <p:nvPicPr>
          <p:cNvPr id="618" name="Google Shape;618;p101"/>
          <p:cNvPicPr preferRelativeResize="0"/>
          <p:nvPr/>
        </p:nvPicPr>
        <p:blipFill rotWithShape="1">
          <a:blip r:embed="rId3">
            <a:alphaModFix/>
          </a:blip>
          <a:srcRect b="0" l="0" r="0" t="3400"/>
          <a:stretch/>
        </p:blipFill>
        <p:spPr>
          <a:xfrm>
            <a:off x="17575" y="560600"/>
            <a:ext cx="4227301" cy="3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600" y="551825"/>
            <a:ext cx="4483400" cy="3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01"/>
          <p:cNvSpPr txBox="1"/>
          <p:nvPr/>
        </p:nvSpPr>
        <p:spPr>
          <a:xfrm>
            <a:off x="386850" y="3974150"/>
            <a:ext cx="4227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• Present in PNS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• Involve in one myelination sheath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1" name="Google Shape;621;p101"/>
          <p:cNvSpPr txBox="1"/>
          <p:nvPr/>
        </p:nvSpPr>
        <p:spPr>
          <a:xfrm>
            <a:off x="5416025" y="4038600"/>
            <a:ext cx="378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• Present in CNS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• Involve in several myelin sheaths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182775" y="313300"/>
            <a:ext cx="8649600" cy="42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3.Planes: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a.Median/mid- sagittal plane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b.Sagittal plane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c.Coronal plane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d.Horizontal/Transverse plane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/>
              <a:t>4.Terms: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a.Ventral/anterior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b.Dorsal/posterior</a:t>
            </a:r>
            <a:endParaRPr sz="20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6D7A8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2"/>
          <p:cNvSpPr txBox="1"/>
          <p:nvPr>
            <p:ph idx="1" type="body"/>
          </p:nvPr>
        </p:nvSpPr>
        <p:spPr>
          <a:xfrm>
            <a:off x="311700" y="-58625"/>
            <a:ext cx="8520600" cy="46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600"/>
              <a:t>Ependymal cells –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lining of the ventricles and central canal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Astrocytes –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Protoplasmic &amp; Fibrous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Blood brain barrier						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Capsular cells/Satellite cells –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supports of cell bodies</a:t>
            </a:r>
            <a:endParaRPr b="1"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600"/>
              <a:t>Microglia –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600"/>
              <a:t>Phagocytosis</a:t>
            </a:r>
            <a:endParaRPr sz="7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7" name="Google Shape;627;p102"/>
          <p:cNvPicPr preferRelativeResize="0"/>
          <p:nvPr/>
        </p:nvPicPr>
        <p:blipFill rotWithShape="1">
          <a:blip r:embed="rId3">
            <a:alphaModFix/>
          </a:blip>
          <a:srcRect b="4821" l="4244" r="3877" t="10582"/>
          <a:stretch/>
        </p:blipFill>
        <p:spPr>
          <a:xfrm>
            <a:off x="3762150" y="649475"/>
            <a:ext cx="5381850" cy="333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3"/>
          <p:cNvSpPr txBox="1"/>
          <p:nvPr>
            <p:ph idx="1" type="body"/>
          </p:nvPr>
        </p:nvSpPr>
        <p:spPr>
          <a:xfrm>
            <a:off x="2843775" y="1673325"/>
            <a:ext cx="6513600" cy="21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		    </a:t>
            </a:r>
            <a:r>
              <a:rPr lang="en"/>
              <a:t>    </a:t>
            </a:r>
            <a:r>
              <a:rPr b="1" lang="en" sz="6000">
                <a:latin typeface="Lexend"/>
                <a:ea typeface="Lexend"/>
                <a:cs typeface="Lexend"/>
                <a:sym typeface="Lexend"/>
              </a:rPr>
              <a:t>THANK YOU</a:t>
            </a:r>
            <a:r>
              <a:rPr lang="en" sz="6000">
                <a:latin typeface="Lexend"/>
                <a:ea typeface="Lexend"/>
                <a:cs typeface="Lexend"/>
                <a:sym typeface="Lexend"/>
              </a:rPr>
              <a:t> </a:t>
            </a:r>
            <a:endParaRPr b="1" sz="60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